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59" r:id="rId4"/>
    <p:sldId id="284" r:id="rId5"/>
    <p:sldId id="297" r:id="rId6"/>
    <p:sldId id="264" r:id="rId7"/>
    <p:sldId id="265" r:id="rId8"/>
    <p:sldId id="289" r:id="rId9"/>
    <p:sldId id="285" r:id="rId10"/>
    <p:sldId id="296" r:id="rId11"/>
    <p:sldId id="288" r:id="rId12"/>
    <p:sldId id="266" r:id="rId13"/>
    <p:sldId id="305" r:id="rId14"/>
    <p:sldId id="263" r:id="rId15"/>
    <p:sldId id="267" r:id="rId16"/>
    <p:sldId id="291" r:id="rId17"/>
    <p:sldId id="294" r:id="rId18"/>
    <p:sldId id="295" r:id="rId19"/>
    <p:sldId id="262" r:id="rId20"/>
    <p:sldId id="302" r:id="rId21"/>
    <p:sldId id="272" r:id="rId22"/>
    <p:sldId id="298" r:id="rId23"/>
    <p:sldId id="269" r:id="rId24"/>
    <p:sldId id="282" r:id="rId25"/>
    <p:sldId id="271" r:id="rId26"/>
    <p:sldId id="283" r:id="rId27"/>
    <p:sldId id="299" r:id="rId28"/>
    <p:sldId id="281" r:id="rId29"/>
    <p:sldId id="273" r:id="rId30"/>
    <p:sldId id="275" r:id="rId31"/>
    <p:sldId id="306" r:id="rId32"/>
    <p:sldId id="276" r:id="rId33"/>
    <p:sldId id="278" r:id="rId34"/>
    <p:sldId id="301" r:id="rId35"/>
    <p:sldId id="303" r:id="rId36"/>
    <p:sldId id="277" r:id="rId37"/>
    <p:sldId id="279" r:id="rId38"/>
    <p:sldId id="287"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02"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50FA6-5F30-43A5-BA82-A733CC9C7921}" type="datetimeFigureOut">
              <a:rPr lang="en-US" smtClean="0"/>
              <a:pPr/>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E0092-E2A2-41A1-964E-1BF7EC7F37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movie clips for ppt. on accompanying flash drive).</a:t>
            </a:r>
            <a:endParaRPr lang="en-US" dirty="0"/>
          </a:p>
        </p:txBody>
      </p:sp>
      <p:sp>
        <p:nvSpPr>
          <p:cNvPr id="4" name="Slide Number Placeholder 3"/>
          <p:cNvSpPr>
            <a:spLocks noGrp="1"/>
          </p:cNvSpPr>
          <p:nvPr>
            <p:ph type="sldNum" sz="quarter" idx="10"/>
          </p:nvPr>
        </p:nvSpPr>
        <p:spPr/>
        <p:txBody>
          <a:bodyPr/>
          <a:lstStyle/>
          <a:p>
            <a:fld id="{45DE0092-E2A2-41A1-964E-1BF7EC7F37F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has been used to describe the mass killings by the Nazis because the genocide was like a great fire burning everything and everyone in its path. </a:t>
            </a:r>
            <a:endParaRPr lang="en-US" dirty="0"/>
          </a:p>
        </p:txBody>
      </p:sp>
      <p:sp>
        <p:nvSpPr>
          <p:cNvPr id="4" name="Slide Number Placeholder 3"/>
          <p:cNvSpPr>
            <a:spLocks noGrp="1"/>
          </p:cNvSpPr>
          <p:nvPr>
            <p:ph type="sldNum" sz="quarter" idx="10"/>
          </p:nvPr>
        </p:nvSpPr>
        <p:spPr/>
        <p:txBody>
          <a:bodyPr/>
          <a:lstStyle/>
          <a:p>
            <a:fld id="{45DE0092-E2A2-41A1-964E-1BF7EC7F37F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F084F08-BE5A-4FB0-AAED-0E77E6208BBB}" type="datetimeFigureOut">
              <a:rPr lang="en-US" smtClean="0"/>
              <a:pPr/>
              <a:t>2/20/2013</a:t>
            </a:fld>
            <a:endParaRPr lang="en-US"/>
          </a:p>
        </p:txBody>
      </p:sp>
      <p:sp>
        <p:nvSpPr>
          <p:cNvPr id="16" name="Slide Number Placeholder 15"/>
          <p:cNvSpPr>
            <a:spLocks noGrp="1"/>
          </p:cNvSpPr>
          <p:nvPr>
            <p:ph type="sldNum" sz="quarter" idx="11"/>
          </p:nvPr>
        </p:nvSpPr>
        <p:spPr/>
        <p:txBody>
          <a:bodyPr/>
          <a:lstStyle/>
          <a:p>
            <a:fld id="{5FFCCBF4-BE85-4F66-BC79-BF6F0D83AEA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084F08-BE5A-4FB0-AAED-0E77E6208BBB}"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CBF4-BE85-4F66-BC79-BF6F0D83AE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084F08-BE5A-4FB0-AAED-0E77E6208BBB}"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CBF4-BE85-4F66-BC79-BF6F0D83AE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F084F08-BE5A-4FB0-AAED-0E77E6208BBB}" type="datetimeFigureOut">
              <a:rPr lang="en-US" smtClean="0"/>
              <a:pPr/>
              <a:t>2/20/2013</a:t>
            </a:fld>
            <a:endParaRPr lang="en-US"/>
          </a:p>
        </p:txBody>
      </p:sp>
      <p:sp>
        <p:nvSpPr>
          <p:cNvPr id="15" name="Slide Number Placeholder 14"/>
          <p:cNvSpPr>
            <a:spLocks noGrp="1"/>
          </p:cNvSpPr>
          <p:nvPr>
            <p:ph type="sldNum" sz="quarter" idx="15"/>
          </p:nvPr>
        </p:nvSpPr>
        <p:spPr/>
        <p:txBody>
          <a:bodyPr/>
          <a:lstStyle>
            <a:lvl1pPr algn="ctr">
              <a:defRPr/>
            </a:lvl1pPr>
          </a:lstStyle>
          <a:p>
            <a:fld id="{5FFCCBF4-BE85-4F66-BC79-BF6F0D83AEA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084F08-BE5A-4FB0-AAED-0E77E6208BBB}"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CBF4-BE85-4F66-BC79-BF6F0D83AEA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084F08-BE5A-4FB0-AAED-0E77E6208BBB}"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CCBF4-BE85-4F66-BC79-BF6F0D83AEA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FFCCBF4-BE85-4F66-BC79-BF6F0D83AEA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F084F08-BE5A-4FB0-AAED-0E77E6208BBB}" type="datetimeFigureOut">
              <a:rPr lang="en-US" smtClean="0"/>
              <a:pPr/>
              <a:t>2/20/2013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084F08-BE5A-4FB0-AAED-0E77E6208BBB}" type="datetimeFigureOut">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CCBF4-BE85-4F66-BC79-BF6F0D83AEA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84F08-BE5A-4FB0-AAED-0E77E6208BBB}" type="datetimeFigureOut">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CCBF4-BE85-4F66-BC79-BF6F0D83A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F084F08-BE5A-4FB0-AAED-0E77E6208BBB}" type="datetimeFigureOut">
              <a:rPr lang="en-US" smtClean="0"/>
              <a:pPr/>
              <a:t>2/20/2013</a:t>
            </a:fld>
            <a:endParaRPr lang="en-US"/>
          </a:p>
        </p:txBody>
      </p:sp>
      <p:sp>
        <p:nvSpPr>
          <p:cNvPr id="9" name="Slide Number Placeholder 8"/>
          <p:cNvSpPr>
            <a:spLocks noGrp="1"/>
          </p:cNvSpPr>
          <p:nvPr>
            <p:ph type="sldNum" sz="quarter" idx="15"/>
          </p:nvPr>
        </p:nvSpPr>
        <p:spPr/>
        <p:txBody>
          <a:bodyPr/>
          <a:lstStyle/>
          <a:p>
            <a:fld id="{5FFCCBF4-BE85-4F66-BC79-BF6F0D83AEA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F084F08-BE5A-4FB0-AAED-0E77E6208BBB}" type="datetimeFigureOut">
              <a:rPr lang="en-US" smtClean="0"/>
              <a:pPr/>
              <a:t>2/20/2013</a:t>
            </a:fld>
            <a:endParaRPr lang="en-US"/>
          </a:p>
        </p:txBody>
      </p:sp>
      <p:sp>
        <p:nvSpPr>
          <p:cNvPr id="9" name="Slide Number Placeholder 8"/>
          <p:cNvSpPr>
            <a:spLocks noGrp="1"/>
          </p:cNvSpPr>
          <p:nvPr>
            <p:ph type="sldNum" sz="quarter" idx="11"/>
          </p:nvPr>
        </p:nvSpPr>
        <p:spPr/>
        <p:txBody>
          <a:bodyPr/>
          <a:lstStyle/>
          <a:p>
            <a:fld id="{5FFCCBF4-BE85-4F66-BC79-BF6F0D83AEA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084F08-BE5A-4FB0-AAED-0E77E6208BBB}" type="datetimeFigureOut">
              <a:rPr lang="en-US" smtClean="0"/>
              <a:pPr/>
              <a:t>2/20/2013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FFCCBF4-BE85-4F66-BC79-BF6F0D83AEA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Video Presentation</a:t>
            </a:r>
          </a:p>
          <a:p>
            <a:r>
              <a:rPr lang="en-US" i="1" dirty="0" smtClean="0"/>
              <a:t>Night</a:t>
            </a:r>
            <a:r>
              <a:rPr lang="en-US" dirty="0" smtClean="0"/>
              <a:t> Unit</a:t>
            </a:r>
            <a:endParaRPr lang="en-US" i="1" dirty="0" smtClean="0"/>
          </a:p>
          <a:p>
            <a:endParaRPr lang="en-US" dirty="0" smtClean="0"/>
          </a:p>
          <a:p>
            <a:r>
              <a:rPr lang="en-US" dirty="0" smtClean="0"/>
              <a:t>World Literature</a:t>
            </a:r>
          </a:p>
          <a:p>
            <a:endParaRPr lang="en-US" dirty="0"/>
          </a:p>
        </p:txBody>
      </p:sp>
      <p:sp>
        <p:nvSpPr>
          <p:cNvPr id="2" name="Title 1"/>
          <p:cNvSpPr>
            <a:spLocks noGrp="1"/>
          </p:cNvSpPr>
          <p:nvPr>
            <p:ph type="ctrTitle"/>
          </p:nvPr>
        </p:nvSpPr>
        <p:spPr/>
        <p:txBody>
          <a:bodyPr/>
          <a:lstStyle/>
          <a:p>
            <a:r>
              <a:rPr lang="en-US" dirty="0" smtClean="0"/>
              <a:t>Historical Background on the Jewish Holocaust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Final Solution</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14338" name="Picture 2" descr="http://atlasshrugs2000.typepad.com/atlas_shrugs/images/holocaust00_1.jpg"/>
          <p:cNvPicPr>
            <a:picLocks noChangeAspect="1" noChangeArrowheads="1"/>
          </p:cNvPicPr>
          <p:nvPr/>
        </p:nvPicPr>
        <p:blipFill>
          <a:blip r:embed="rId2" cstate="print"/>
          <a:srcRect/>
          <a:stretch>
            <a:fillRect/>
          </a:stretch>
        </p:blipFill>
        <p:spPr bwMode="auto">
          <a:xfrm>
            <a:off x="457200" y="1524000"/>
            <a:ext cx="4114800" cy="4624295"/>
          </a:xfrm>
          <a:prstGeom prst="rect">
            <a:avLst/>
          </a:prstGeom>
          <a:noFill/>
        </p:spPr>
      </p:pic>
      <p:pic>
        <p:nvPicPr>
          <p:cNvPr id="14340" name="Picture 4" descr="http://wienmandu.files.wordpress.com/2010/05/ww2-2.jpg"/>
          <p:cNvPicPr>
            <a:picLocks noChangeAspect="1" noChangeArrowheads="1"/>
          </p:cNvPicPr>
          <p:nvPr/>
        </p:nvPicPr>
        <p:blipFill>
          <a:blip r:embed="rId3" cstate="print"/>
          <a:srcRect/>
          <a:stretch>
            <a:fillRect/>
          </a:stretch>
        </p:blipFill>
        <p:spPr bwMode="auto">
          <a:xfrm>
            <a:off x="4648200" y="1524000"/>
            <a:ext cx="4114799" cy="4648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Opened the doors to Nazism</a:t>
            </a:r>
          </a:p>
          <a:p>
            <a:endParaRPr lang="en-US" dirty="0" smtClean="0"/>
          </a:p>
          <a:p>
            <a:r>
              <a:rPr lang="en-US" dirty="0" smtClean="0"/>
              <a:t>Misery and starvation spread all over Germany</a:t>
            </a:r>
          </a:p>
          <a:p>
            <a:endParaRPr lang="en-US" dirty="0" smtClean="0"/>
          </a:p>
          <a:p>
            <a:r>
              <a:rPr lang="en-US" dirty="0" smtClean="0"/>
              <a:t>The people wanted hope and Hitler game them a vision of a great Germany again.  </a:t>
            </a:r>
          </a:p>
          <a:p>
            <a:endParaRPr lang="en-US" dirty="0" smtClean="0"/>
          </a:p>
          <a:p>
            <a:r>
              <a:rPr lang="en-US" dirty="0" smtClean="0"/>
              <a:t>Hitler is consequently named German chancellor in 1933.</a:t>
            </a:r>
            <a:endParaRPr lang="en-US" dirty="0"/>
          </a:p>
        </p:txBody>
      </p:sp>
      <p:sp>
        <p:nvSpPr>
          <p:cNvPr id="2" name="Title 1"/>
          <p:cNvSpPr>
            <a:spLocks noGrp="1"/>
          </p:cNvSpPr>
          <p:nvPr>
            <p:ph type="title"/>
          </p:nvPr>
        </p:nvSpPr>
        <p:spPr/>
        <p:txBody>
          <a:bodyPr>
            <a:normAutofit/>
          </a:bodyPr>
          <a:lstStyle/>
          <a:p>
            <a:r>
              <a:rPr lang="en-US" dirty="0" smtClean="0"/>
              <a:t>The Great Depression of 1929-1933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Hitler taught youth that education                                                               was not important and that girls did not                                                need to get married.  They should have                                                         kids whenever they want.  </a:t>
            </a:r>
          </a:p>
          <a:p>
            <a:endParaRPr lang="en-US" dirty="0" smtClean="0"/>
          </a:p>
          <a:p>
            <a:r>
              <a:rPr lang="en-US" dirty="0" smtClean="0"/>
              <a:t>Hitler wrecked the school system and turns it into a training center for Nazism.  </a:t>
            </a:r>
          </a:p>
          <a:p>
            <a:pPr lvl="1"/>
            <a:r>
              <a:rPr lang="en-US" dirty="0" smtClean="0"/>
              <a:t>By the time Hitler was finished, some German youth had become so brainwashed, actually turned their anti-Nazi parents in to be jailed.  </a:t>
            </a:r>
          </a:p>
          <a:p>
            <a:pPr lvl="1"/>
            <a:endParaRPr lang="en-US" dirty="0" smtClean="0"/>
          </a:p>
          <a:p>
            <a:r>
              <a:rPr lang="en-US" dirty="0" smtClean="0"/>
              <a:t>Hitler attacked </a:t>
            </a:r>
            <a:r>
              <a:rPr lang="en-US" dirty="0" err="1" smtClean="0"/>
              <a:t>Chrisianity</a:t>
            </a:r>
            <a:endParaRPr lang="en-US" dirty="0" smtClean="0"/>
          </a:p>
          <a:p>
            <a:pPr lvl="1"/>
            <a:r>
              <a:rPr lang="en-US" dirty="0" smtClean="0"/>
              <a:t>The swastika replaces all crucifixes in churches</a:t>
            </a:r>
          </a:p>
          <a:p>
            <a:pPr lvl="1"/>
            <a:r>
              <a:rPr lang="en-US" dirty="0" smtClean="0"/>
              <a:t>The bible is to be banned in Germany</a:t>
            </a:r>
          </a:p>
          <a:p>
            <a:pPr lvl="2"/>
            <a:r>
              <a:rPr lang="en-US" dirty="0" smtClean="0"/>
              <a:t>Religious book burnings</a:t>
            </a:r>
          </a:p>
          <a:p>
            <a:pPr lvl="2">
              <a:buNone/>
            </a:pPr>
            <a:endParaRPr lang="en-US" dirty="0" smtClean="0"/>
          </a:p>
          <a:p>
            <a:r>
              <a:rPr lang="en-US" dirty="0" smtClean="0"/>
              <a:t>Hitler burned tens of thousands of other books to ashes</a:t>
            </a:r>
          </a:p>
          <a:p>
            <a:pPr lvl="1"/>
            <a:endParaRPr lang="en-US" dirty="0"/>
          </a:p>
        </p:txBody>
      </p:sp>
      <p:sp>
        <p:nvSpPr>
          <p:cNvPr id="3" name="Title 2"/>
          <p:cNvSpPr>
            <a:spLocks noGrp="1"/>
          </p:cNvSpPr>
          <p:nvPr>
            <p:ph type="title"/>
          </p:nvPr>
        </p:nvSpPr>
        <p:spPr/>
        <p:txBody>
          <a:bodyPr/>
          <a:lstStyle/>
          <a:p>
            <a:r>
              <a:rPr lang="en-US" dirty="0" smtClean="0"/>
              <a:t>Terror State</a:t>
            </a:r>
            <a:endParaRPr lang="en-US" dirty="0"/>
          </a:p>
        </p:txBody>
      </p:sp>
      <p:pic>
        <p:nvPicPr>
          <p:cNvPr id="16386" name="Picture 2" descr="http://www.hiddenhistoryhumanity.com/German/Nazi%20Essay%20Images/nazigermany.jpg"/>
          <p:cNvPicPr>
            <a:picLocks noChangeAspect="1" noChangeArrowheads="1"/>
          </p:cNvPicPr>
          <p:nvPr/>
        </p:nvPicPr>
        <p:blipFill>
          <a:blip r:embed="rId2" cstate="print"/>
          <a:srcRect/>
          <a:stretch>
            <a:fillRect/>
          </a:stretch>
        </p:blipFill>
        <p:spPr bwMode="auto">
          <a:xfrm>
            <a:off x="5334000" y="0"/>
            <a:ext cx="3810000" cy="27908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 Hitler youth clip from </a:t>
            </a:r>
            <a:r>
              <a:rPr lang="en-US" dirty="0" err="1" smtClean="0"/>
              <a:t>Der</a:t>
            </a:r>
            <a:r>
              <a:rPr lang="en-US" dirty="0" smtClean="0"/>
              <a:t> </a:t>
            </a:r>
            <a:r>
              <a:rPr lang="en-US" dirty="0" err="1" smtClean="0"/>
              <a:t>Untergang</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Once in power, Hitler decided to round up the Jews into larger cities with access to major railroad lines.  This would help the Germans more easily send the Jews away.</a:t>
            </a:r>
          </a:p>
          <a:p>
            <a:endParaRPr lang="en-US" dirty="0" smtClean="0"/>
          </a:p>
          <a:p>
            <a:endParaRPr lang="en-US" dirty="0" smtClean="0"/>
          </a:p>
          <a:p>
            <a:endParaRPr lang="en-US" dirty="0" smtClean="0"/>
          </a:p>
          <a:p>
            <a:r>
              <a:rPr lang="en-US" dirty="0" smtClean="0"/>
              <a:t>The Nazis set up ghettos in these cities to hold all of the Jews.  They were deliberately starved and could receive no medical help in the camps.  </a:t>
            </a:r>
            <a:endParaRPr lang="en-US" dirty="0"/>
          </a:p>
        </p:txBody>
      </p:sp>
      <p:sp>
        <p:nvSpPr>
          <p:cNvPr id="3" name="Title 2"/>
          <p:cNvSpPr>
            <a:spLocks noGrp="1"/>
          </p:cNvSpPr>
          <p:nvPr>
            <p:ph type="title"/>
          </p:nvPr>
        </p:nvSpPr>
        <p:spPr/>
        <p:txBody>
          <a:bodyPr/>
          <a:lstStyle/>
          <a:p>
            <a:r>
              <a:rPr lang="en-US" dirty="0" smtClean="0"/>
              <a:t>The Ghettos</a:t>
            </a:r>
            <a:endParaRPr lang="en-US" dirty="0"/>
          </a:p>
        </p:txBody>
      </p:sp>
      <p:pic>
        <p:nvPicPr>
          <p:cNvPr id="19458" name="Picture 2" descr="http://4.bp.blogspot.com/-Jwv--i_d2P8/UQLhQ-mRzdI/AAAAAAAAA5w/BzONUlwNOds/s1600/jewish.ghetto.jpeg"/>
          <p:cNvPicPr>
            <a:picLocks noChangeAspect="1" noChangeArrowheads="1"/>
          </p:cNvPicPr>
          <p:nvPr/>
        </p:nvPicPr>
        <p:blipFill>
          <a:blip r:embed="rId2" cstate="print"/>
          <a:srcRect/>
          <a:stretch>
            <a:fillRect/>
          </a:stretch>
        </p:blipFill>
        <p:spPr bwMode="auto">
          <a:xfrm>
            <a:off x="3733800" y="2819400"/>
            <a:ext cx="3555520" cy="188431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Eventually Jews were deported from                             the ghettos and transported to one of the multitude of work and death camps available to them.  They traveled in cattle cars or wagons.</a:t>
            </a:r>
          </a:p>
          <a:p>
            <a:endParaRPr lang="en-US" dirty="0" smtClean="0"/>
          </a:p>
          <a:p>
            <a:r>
              <a:rPr lang="en-US" dirty="0" smtClean="0"/>
              <a:t>These wagons did not have water, food, a toilet, or ventilation. Sometimes there were not enough cars for a major transport, so victims waited at a switching yard, often with standing room only, for several days. The longest transport of the war took 18 days. When the transport doors were open, everyone was already dead.</a:t>
            </a:r>
          </a:p>
          <a:p>
            <a:endParaRPr lang="en-US" dirty="0"/>
          </a:p>
        </p:txBody>
      </p:sp>
      <p:sp>
        <p:nvSpPr>
          <p:cNvPr id="3" name="Title 2"/>
          <p:cNvSpPr>
            <a:spLocks noGrp="1"/>
          </p:cNvSpPr>
          <p:nvPr>
            <p:ph type="title"/>
          </p:nvPr>
        </p:nvSpPr>
        <p:spPr/>
        <p:txBody>
          <a:bodyPr/>
          <a:lstStyle/>
          <a:p>
            <a:r>
              <a:rPr lang="en-US" dirty="0" smtClean="0"/>
              <a:t>Deportation</a:t>
            </a:r>
            <a:endParaRPr lang="en-US" dirty="0"/>
          </a:p>
        </p:txBody>
      </p:sp>
      <p:pic>
        <p:nvPicPr>
          <p:cNvPr id="15362" name="Picture 2" descr="http://furtherglory.files.wordpress.com/2012/02/platform1.jpg"/>
          <p:cNvPicPr>
            <a:picLocks noChangeAspect="1" noChangeArrowheads="1"/>
          </p:cNvPicPr>
          <p:nvPr/>
        </p:nvPicPr>
        <p:blipFill>
          <a:blip r:embed="rId2" cstate="print"/>
          <a:srcRect/>
          <a:stretch>
            <a:fillRect/>
          </a:stretch>
        </p:blipFill>
        <p:spPr bwMode="auto">
          <a:xfrm>
            <a:off x="6428390" y="0"/>
            <a:ext cx="2715610" cy="190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Show </a:t>
            </a:r>
            <a:r>
              <a:rPr lang="en-US" dirty="0" smtClean="0"/>
              <a:t>deportation </a:t>
            </a:r>
            <a:r>
              <a:rPr lang="en-US" dirty="0" smtClean="0"/>
              <a:t>clip </a:t>
            </a:r>
            <a:r>
              <a:rPr lang="en-US" dirty="0" smtClean="0"/>
              <a:t>from </a:t>
            </a:r>
            <a:r>
              <a:rPr lang="en-US" dirty="0" smtClean="0"/>
              <a:t>Schindler’s List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Concentration Camps</a:t>
            </a:r>
            <a:endParaRPr lang="en-US" dirty="0"/>
          </a:p>
        </p:txBody>
      </p:sp>
      <p:pic>
        <p:nvPicPr>
          <p:cNvPr id="55298" name="Picture 2" descr="http://www.israelarbeitergallery.org/wp-content/uploads/2011/09/aushwitz.jpg"/>
          <p:cNvPicPr>
            <a:picLocks noChangeAspect="1" noChangeArrowheads="1"/>
          </p:cNvPicPr>
          <p:nvPr/>
        </p:nvPicPr>
        <p:blipFill>
          <a:blip r:embed="rId2" cstate="print"/>
          <a:srcRect/>
          <a:stretch>
            <a:fillRect/>
          </a:stretch>
        </p:blipFill>
        <p:spPr bwMode="auto">
          <a:xfrm>
            <a:off x="457200" y="1524000"/>
            <a:ext cx="8229600" cy="46863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There were actually a number of different kinds of camps, including concentration camps, extermination/death camps, labor camps, prisoner-of-war camps, and transit camps.</a:t>
            </a:r>
          </a:p>
          <a:p>
            <a:endParaRPr lang="en-US" dirty="0" smtClean="0"/>
          </a:p>
          <a:p>
            <a:r>
              <a:rPr lang="en-US" dirty="0" smtClean="0"/>
              <a:t>A death or extermination camp had no barracks.  Only gas chambers and crematoriums.  A concentration camp had a place for workers/survivors to stay.  </a:t>
            </a:r>
          </a:p>
          <a:p>
            <a:endParaRPr lang="en-US" dirty="0" smtClean="0"/>
          </a:p>
          <a:p>
            <a:r>
              <a:rPr lang="en-US" dirty="0" smtClean="0"/>
              <a:t>Auschwitz, the largest camp, was both a death camp and concentration camp.  </a:t>
            </a:r>
          </a:p>
        </p:txBody>
      </p:sp>
      <p:sp>
        <p:nvSpPr>
          <p:cNvPr id="3" name="Title 2"/>
          <p:cNvSpPr>
            <a:spLocks noGrp="1"/>
          </p:cNvSpPr>
          <p:nvPr>
            <p:ph type="title"/>
          </p:nvPr>
        </p:nvSpPr>
        <p:spPr/>
        <p:txBody>
          <a:bodyPr>
            <a:normAutofit/>
          </a:bodyPr>
          <a:lstStyle/>
          <a:p>
            <a:r>
              <a:rPr lang="en-US" dirty="0" smtClean="0"/>
              <a:t>Concentration vs. Death Camps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selection procedure carried out on the ramps was as follows: families were divided after leaving the train cars and all the people were lined up in two columns. The men and older boys were in one column, and the women, elderly, and children of both sexes in the other. Next, the people were led to the camp doctors and other camp functionaries conducting selection. They judged the people standing before them </a:t>
            </a:r>
            <a:r>
              <a:rPr lang="en-US" u="sng" dirty="0" smtClean="0"/>
              <a:t>on sight</a:t>
            </a:r>
            <a:r>
              <a:rPr lang="en-US" dirty="0" smtClean="0"/>
              <a:t> and, sometimes eliciting a brief declaration as to their age and occupation, decided whether they would live or die.  </a:t>
            </a:r>
          </a:p>
          <a:p>
            <a:endParaRPr lang="en-US" dirty="0" smtClean="0"/>
          </a:p>
          <a:p>
            <a:r>
              <a:rPr lang="en-US" dirty="0" smtClean="0"/>
              <a:t>Age was one of the principal criteria for selection. As a rule, all children below 16 years of age (from 1944, below 14) and the elderly over 50 were sent to die. </a:t>
            </a:r>
          </a:p>
          <a:p>
            <a:endParaRPr lang="en-US" dirty="0"/>
          </a:p>
        </p:txBody>
      </p:sp>
      <p:sp>
        <p:nvSpPr>
          <p:cNvPr id="3" name="Title 2"/>
          <p:cNvSpPr>
            <a:spLocks noGrp="1"/>
          </p:cNvSpPr>
          <p:nvPr>
            <p:ph type="title"/>
          </p:nvPr>
        </p:nvSpPr>
        <p:spPr/>
        <p:txBody>
          <a:bodyPr/>
          <a:lstStyle/>
          <a:p>
            <a:r>
              <a:rPr lang="en-US" dirty="0" smtClean="0"/>
              <a:t>Step One: Selection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Holocaust is defined as “a fire that causes total destruction.”</a:t>
            </a:r>
          </a:p>
          <a:p>
            <a:endParaRPr lang="en-US" dirty="0" smtClean="0"/>
          </a:p>
          <a:p>
            <a:endParaRPr lang="en-US" dirty="0" smtClean="0"/>
          </a:p>
          <a:p>
            <a:r>
              <a:rPr lang="en-US" dirty="0" smtClean="0"/>
              <a:t>No one before Hitler had ever tried to murder an entire group of people (at least that we know of).</a:t>
            </a:r>
          </a:p>
          <a:p>
            <a:endParaRPr lang="en-US" dirty="0" smtClean="0"/>
          </a:p>
          <a:p>
            <a:pPr>
              <a:buNone/>
            </a:pPr>
            <a:endParaRPr lang="en-US" dirty="0" smtClean="0"/>
          </a:p>
          <a:p>
            <a:r>
              <a:rPr lang="en-US" dirty="0" smtClean="0"/>
              <a:t> Hitler’s crime provided dictionaries with a new word: Genocide.  A genocide is the planned killing of an entire cultural or racial group of people.   </a:t>
            </a:r>
            <a:endParaRPr lang="en-US" dirty="0"/>
          </a:p>
        </p:txBody>
      </p:sp>
      <p:sp>
        <p:nvSpPr>
          <p:cNvPr id="3" name="Title 2"/>
          <p:cNvSpPr>
            <a:spLocks noGrp="1"/>
          </p:cNvSpPr>
          <p:nvPr>
            <p:ph type="title"/>
          </p:nvPr>
        </p:nvSpPr>
        <p:spPr/>
        <p:txBody>
          <a:bodyPr/>
          <a:lstStyle/>
          <a:p>
            <a:r>
              <a:rPr lang="en-US" dirty="0" smtClean="0"/>
              <a:t>Holocaust Defined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Show </a:t>
            </a:r>
            <a:r>
              <a:rPr lang="en-US" dirty="0" smtClean="0"/>
              <a:t>Selection</a:t>
            </a:r>
            <a:r>
              <a:rPr lang="en-US" dirty="0" smtClean="0"/>
              <a:t> clip in War &amp; Remembrance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Selection? </a:t>
            </a:r>
            <a:endParaRPr lang="en-US" dirty="0"/>
          </a:p>
        </p:txBody>
      </p:sp>
      <p:sp>
        <p:nvSpPr>
          <p:cNvPr id="2" name="Content Placeholder 1"/>
          <p:cNvSpPr>
            <a:spLocks noGrp="1"/>
          </p:cNvSpPr>
          <p:nvPr>
            <p:ph sz="half" idx="1"/>
          </p:nvPr>
        </p:nvSpPr>
        <p:spPr/>
        <p:txBody>
          <a:bodyPr/>
          <a:lstStyle/>
          <a:p>
            <a:r>
              <a:rPr lang="en-US" dirty="0" smtClean="0"/>
              <a:t>The Weak</a:t>
            </a:r>
          </a:p>
          <a:p>
            <a:endParaRPr lang="en-US" dirty="0" smtClean="0"/>
          </a:p>
          <a:p>
            <a:r>
              <a:rPr lang="en-US" dirty="0" smtClean="0"/>
              <a:t>Separated Families</a:t>
            </a:r>
          </a:p>
          <a:p>
            <a:endParaRPr lang="en-US" dirty="0" smtClean="0"/>
          </a:p>
          <a:p>
            <a:r>
              <a:rPr lang="en-US" dirty="0" smtClean="0"/>
              <a:t>Gave the Germans more workers to help them in the war efforts</a:t>
            </a:r>
            <a:endParaRPr lang="en-US" dirty="0"/>
          </a:p>
        </p:txBody>
      </p:sp>
      <p:sp>
        <p:nvSpPr>
          <p:cNvPr id="4" name="Content Placeholder 3"/>
          <p:cNvSpPr>
            <a:spLocks noGrp="1"/>
          </p:cNvSpPr>
          <p:nvPr>
            <p:ph sz="half" idx="2"/>
          </p:nvPr>
        </p:nvSpPr>
        <p:spPr/>
        <p:txBody>
          <a:bodyPr/>
          <a:lstStyle/>
          <a:p>
            <a:endParaRPr lang="en-US" dirty="0"/>
          </a:p>
        </p:txBody>
      </p:sp>
      <p:pic>
        <p:nvPicPr>
          <p:cNvPr id="10242" name="Picture 2" descr="http://furtherglory.files.wordpress.com/2012/04/twocolumns.gif"/>
          <p:cNvPicPr>
            <a:picLocks noChangeAspect="1" noChangeArrowheads="1"/>
          </p:cNvPicPr>
          <p:nvPr/>
        </p:nvPicPr>
        <p:blipFill>
          <a:blip r:embed="rId2" cstate="print"/>
          <a:srcRect/>
          <a:stretch>
            <a:fillRect/>
          </a:stretch>
        </p:blipFill>
        <p:spPr bwMode="auto">
          <a:xfrm>
            <a:off x="4495800" y="1295400"/>
            <a:ext cx="4476750" cy="5334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Nazis would trick Jews into the gas chambers</a:t>
            </a:r>
          </a:p>
          <a:p>
            <a:endParaRPr lang="en-US" dirty="0" smtClean="0"/>
          </a:p>
          <a:p>
            <a:r>
              <a:rPr lang="en-US" dirty="0" smtClean="0"/>
              <a:t>Carbon monoxide was originally used in gas chambers. Later, the insecticide </a:t>
            </a:r>
            <a:r>
              <a:rPr lang="en-US" dirty="0" err="1" smtClean="0"/>
              <a:t>Zyklon</a:t>
            </a:r>
            <a:r>
              <a:rPr lang="en-US" dirty="0" smtClean="0"/>
              <a:t> B was developed to kill inmates. Victims would scream and fight for their lives because it was so painful to die this way.</a:t>
            </a:r>
          </a:p>
          <a:p>
            <a:endParaRPr lang="en-US" dirty="0" smtClean="0"/>
          </a:p>
          <a:p>
            <a:r>
              <a:rPr lang="en-US" dirty="0" err="1" smtClean="0"/>
              <a:t>Sonderkommando</a:t>
            </a:r>
            <a:r>
              <a:rPr lang="en-US" dirty="0" smtClean="0"/>
              <a:t> would be in charge of excavating the bodies from the gas chambers.</a:t>
            </a:r>
          </a:p>
          <a:p>
            <a:endParaRPr lang="en-US" dirty="0" smtClean="0"/>
          </a:p>
          <a:p>
            <a:endParaRPr lang="en-US" dirty="0"/>
          </a:p>
        </p:txBody>
      </p:sp>
      <p:sp>
        <p:nvSpPr>
          <p:cNvPr id="3" name="Title 2"/>
          <p:cNvSpPr>
            <a:spLocks noGrp="1"/>
          </p:cNvSpPr>
          <p:nvPr>
            <p:ph type="title"/>
          </p:nvPr>
        </p:nvSpPr>
        <p:spPr/>
        <p:txBody>
          <a:bodyPr/>
          <a:lstStyle/>
          <a:p>
            <a:r>
              <a:rPr lang="en-US" dirty="0" smtClean="0"/>
              <a:t>Step Two: Gas Chambers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Gas Chambers</a:t>
            </a:r>
            <a:endParaRPr lang="en-US" dirty="0"/>
          </a:p>
        </p:txBody>
      </p:sp>
      <p:pic>
        <p:nvPicPr>
          <p:cNvPr id="13314" name="Picture 2" descr="http://westorlandonews.com/wp-content/uploads/2012/10/GasChamber.jpg"/>
          <p:cNvPicPr>
            <a:picLocks noChangeAspect="1" noChangeArrowheads="1"/>
          </p:cNvPicPr>
          <p:nvPr/>
        </p:nvPicPr>
        <p:blipFill>
          <a:blip r:embed="rId2" cstate="print"/>
          <a:srcRect/>
          <a:stretch>
            <a:fillRect/>
          </a:stretch>
        </p:blipFill>
        <p:spPr bwMode="auto">
          <a:xfrm>
            <a:off x="457200" y="1524000"/>
            <a:ext cx="8305800" cy="4572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Quicker</a:t>
            </a:r>
          </a:p>
          <a:p>
            <a:endParaRPr lang="en-US" dirty="0" smtClean="0"/>
          </a:p>
          <a:p>
            <a:r>
              <a:rPr lang="en-US" dirty="0" smtClean="0"/>
              <a:t>Easier</a:t>
            </a:r>
          </a:p>
          <a:p>
            <a:endParaRPr lang="en-US" dirty="0" smtClean="0"/>
          </a:p>
          <a:p>
            <a:r>
              <a:rPr lang="en-US" dirty="0" smtClean="0"/>
              <a:t>Mass extermination</a:t>
            </a:r>
          </a:p>
          <a:p>
            <a:endParaRPr lang="en-US" dirty="0" smtClean="0"/>
          </a:p>
          <a:p>
            <a:r>
              <a:rPr lang="en-US" dirty="0" smtClean="0"/>
              <a:t>Much cheaper than bullets</a:t>
            </a:r>
          </a:p>
          <a:p>
            <a:endParaRPr lang="en-US" dirty="0" smtClean="0"/>
          </a:p>
          <a:p>
            <a:endParaRPr lang="en-US" dirty="0"/>
          </a:p>
        </p:txBody>
      </p:sp>
      <p:sp>
        <p:nvSpPr>
          <p:cNvPr id="3" name="Title 2"/>
          <p:cNvSpPr>
            <a:spLocks noGrp="1"/>
          </p:cNvSpPr>
          <p:nvPr>
            <p:ph type="title"/>
          </p:nvPr>
        </p:nvSpPr>
        <p:spPr/>
        <p:txBody>
          <a:bodyPr/>
          <a:lstStyle/>
          <a:p>
            <a:r>
              <a:rPr lang="en-US" dirty="0" smtClean="0"/>
              <a:t>Why the Gas Chambers?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5000"/>
          </a:xfrm>
        </p:spPr>
        <p:txBody>
          <a:bodyPr>
            <a:normAutofit fontScale="90000"/>
          </a:bodyPr>
          <a:lstStyle/>
          <a:p>
            <a:r>
              <a:rPr lang="en-US" dirty="0" smtClean="0"/>
              <a:t/>
            </a:r>
            <a:br>
              <a:rPr lang="en-US" dirty="0" smtClean="0"/>
            </a:br>
            <a:r>
              <a:rPr lang="en-US" dirty="0" smtClean="0"/>
              <a:t/>
            </a:r>
            <a:br>
              <a:rPr lang="en-US" dirty="0" smtClean="0"/>
            </a:br>
            <a:r>
              <a:rPr lang="en-US" sz="4000" dirty="0" smtClean="0"/>
              <a:t>Show </a:t>
            </a:r>
            <a:r>
              <a:rPr lang="en-US" sz="4000" dirty="0" smtClean="0"/>
              <a:t>Gas chambers clip</a:t>
            </a:r>
            <a:r>
              <a:rPr lang="en-US" sz="4000" dirty="0" smtClean="0"/>
              <a:t> </a:t>
            </a:r>
            <a:r>
              <a:rPr lang="en-US" sz="4000" dirty="0" smtClean="0"/>
              <a:t>from The Boy in Striped Pajamas</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Sonderkammando</a:t>
            </a:r>
            <a:r>
              <a:rPr lang="en-US" dirty="0" smtClean="0"/>
              <a:t> would take the bodies to huge ovens called crematoriums.  </a:t>
            </a:r>
          </a:p>
          <a:p>
            <a:endParaRPr lang="en-US" dirty="0" smtClean="0"/>
          </a:p>
          <a:p>
            <a:r>
              <a:rPr lang="en-US" dirty="0" smtClean="0"/>
              <a:t>Here they would burn the bodies.</a:t>
            </a:r>
          </a:p>
          <a:p>
            <a:endParaRPr lang="en-US" dirty="0" smtClean="0"/>
          </a:p>
          <a:p>
            <a:endParaRPr lang="en-US" dirty="0" smtClean="0"/>
          </a:p>
          <a:p>
            <a:r>
              <a:rPr lang="en-US" dirty="0" smtClean="0"/>
              <a:t>It wasn’t always this way.  Before Hitler perfected the extermination process, the </a:t>
            </a:r>
            <a:r>
              <a:rPr lang="en-US" dirty="0" err="1" smtClean="0"/>
              <a:t>Sonderkammando</a:t>
            </a:r>
            <a:r>
              <a:rPr lang="en-US" dirty="0" smtClean="0"/>
              <a:t> would dig huge graves and throw the bodies in there.  </a:t>
            </a:r>
            <a:endParaRPr lang="en-US" dirty="0"/>
          </a:p>
        </p:txBody>
      </p:sp>
      <p:sp>
        <p:nvSpPr>
          <p:cNvPr id="3" name="Title 2"/>
          <p:cNvSpPr>
            <a:spLocks noGrp="1"/>
          </p:cNvSpPr>
          <p:nvPr>
            <p:ph type="title"/>
          </p:nvPr>
        </p:nvSpPr>
        <p:spPr/>
        <p:txBody>
          <a:bodyPr/>
          <a:lstStyle/>
          <a:p>
            <a:r>
              <a:rPr lang="en-US" dirty="0" smtClean="0"/>
              <a:t>Step Three: Crematoriums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Crematoriums</a:t>
            </a:r>
            <a:endParaRPr lang="en-US" dirty="0"/>
          </a:p>
        </p:txBody>
      </p:sp>
      <p:pic>
        <p:nvPicPr>
          <p:cNvPr id="43010" name="Picture 2" descr="http://ozebook.com/wordpress/wp-content/uploads/2011/07/Victory_34.jpg"/>
          <p:cNvPicPr>
            <a:picLocks noChangeAspect="1" noChangeArrowheads="1"/>
          </p:cNvPicPr>
          <p:nvPr/>
        </p:nvPicPr>
        <p:blipFill>
          <a:blip r:embed="rId2" cstate="print"/>
          <a:srcRect/>
          <a:stretch>
            <a:fillRect/>
          </a:stretch>
        </p:blipFill>
        <p:spPr bwMode="auto">
          <a:xfrm>
            <a:off x="457200" y="1524000"/>
            <a:ext cx="8229600" cy="4648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Crematoriums?</a:t>
            </a:r>
            <a:endParaRPr lang="en-US" dirty="0"/>
          </a:p>
        </p:txBody>
      </p:sp>
      <p:sp>
        <p:nvSpPr>
          <p:cNvPr id="4" name="Content Placeholder 3"/>
          <p:cNvSpPr>
            <a:spLocks noGrp="1"/>
          </p:cNvSpPr>
          <p:nvPr>
            <p:ph sz="half" idx="1"/>
          </p:nvPr>
        </p:nvSpPr>
        <p:spPr/>
        <p:txBody>
          <a:bodyPr/>
          <a:lstStyle/>
          <a:p>
            <a:r>
              <a:rPr lang="en-US" dirty="0" smtClean="0"/>
              <a:t>Less space</a:t>
            </a:r>
          </a:p>
          <a:p>
            <a:endParaRPr lang="en-US" dirty="0" smtClean="0"/>
          </a:p>
          <a:p>
            <a:r>
              <a:rPr lang="en-US" dirty="0" smtClean="0"/>
              <a:t>Quicker</a:t>
            </a:r>
          </a:p>
          <a:p>
            <a:endParaRPr lang="en-US" dirty="0" smtClean="0"/>
          </a:p>
          <a:p>
            <a:r>
              <a:rPr lang="en-US" dirty="0" smtClean="0"/>
              <a:t>Easier</a:t>
            </a:r>
          </a:p>
          <a:p>
            <a:endParaRPr lang="en-US" dirty="0" smtClean="0"/>
          </a:p>
          <a:p>
            <a:r>
              <a:rPr lang="en-US" dirty="0" smtClean="0"/>
              <a:t>No evidence </a:t>
            </a:r>
          </a:p>
          <a:p>
            <a:endParaRPr lang="en-US" dirty="0" smtClean="0"/>
          </a:p>
          <a:p>
            <a:endParaRPr lang="en-US" dirty="0" smtClean="0"/>
          </a:p>
          <a:p>
            <a:pPr>
              <a:buNone/>
            </a:pPr>
            <a:endParaRPr lang="en-US" dirty="0" smtClean="0"/>
          </a:p>
        </p:txBody>
      </p:sp>
      <p:sp>
        <p:nvSpPr>
          <p:cNvPr id="5" name="Content Placeholder 4"/>
          <p:cNvSpPr>
            <a:spLocks noGrp="1"/>
          </p:cNvSpPr>
          <p:nvPr>
            <p:ph sz="half" idx="2"/>
          </p:nvPr>
        </p:nvSpPr>
        <p:spPr/>
        <p:txBody>
          <a:bodyPr/>
          <a:lstStyle/>
          <a:p>
            <a:endParaRPr lang="en-US"/>
          </a:p>
        </p:txBody>
      </p:sp>
      <p:pic>
        <p:nvPicPr>
          <p:cNvPr id="1026" name="Picture 2" descr="http://isurvived.org/Pictures_iSurvived-4/Crematorium-Mega.GIF"/>
          <p:cNvPicPr>
            <a:picLocks noChangeAspect="1" noChangeArrowheads="1"/>
          </p:cNvPicPr>
          <p:nvPr/>
        </p:nvPicPr>
        <p:blipFill>
          <a:blip r:embed="rId2" cstate="print"/>
          <a:srcRect/>
          <a:stretch>
            <a:fillRect/>
          </a:stretch>
        </p:blipFill>
        <p:spPr bwMode="auto">
          <a:xfrm>
            <a:off x="2780729" y="1447800"/>
            <a:ext cx="6210871" cy="4648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Life in the Concentration Camps</a:t>
            </a:r>
            <a:endParaRPr lang="en-US" dirty="0"/>
          </a:p>
        </p:txBody>
      </p:sp>
      <p:pic>
        <p:nvPicPr>
          <p:cNvPr id="9218" name="Picture 2" descr="http://ehpg.files.wordpress.com/2010/11/ebensee-survivors.gif"/>
          <p:cNvPicPr>
            <a:picLocks noChangeAspect="1" noChangeArrowheads="1"/>
          </p:cNvPicPr>
          <p:nvPr/>
        </p:nvPicPr>
        <p:blipFill>
          <a:blip r:embed="rId2" cstate="print"/>
          <a:srcRect/>
          <a:stretch>
            <a:fillRect/>
          </a:stretch>
        </p:blipFill>
        <p:spPr bwMode="auto">
          <a:xfrm>
            <a:off x="457200" y="1533526"/>
            <a:ext cx="8229600" cy="4552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Hitler was not the original hater of the Jews</a:t>
            </a:r>
          </a:p>
          <a:p>
            <a:pPr lvl="1"/>
            <a:r>
              <a:rPr lang="en-US" dirty="0" smtClean="0"/>
              <a:t>Greeks and Romans anciently were anti-Jew</a:t>
            </a:r>
          </a:p>
          <a:p>
            <a:pPr lvl="1"/>
            <a:endParaRPr lang="en-US" dirty="0" smtClean="0"/>
          </a:p>
          <a:p>
            <a:r>
              <a:rPr lang="en-US" dirty="0" smtClean="0"/>
              <a:t>Jews were blamed by Christians for having crucified Jesus Christ—this is where their “evil” image originated.</a:t>
            </a:r>
          </a:p>
          <a:p>
            <a:endParaRPr lang="en-US" dirty="0" smtClean="0"/>
          </a:p>
          <a:p>
            <a:r>
              <a:rPr lang="en-US" dirty="0" smtClean="0"/>
              <a:t>The Black Plague struck Europe in 1347.  Many Europeans blamed the Jews, obviously undeservingly.</a:t>
            </a:r>
          </a:p>
          <a:p>
            <a:endParaRPr lang="en-US" dirty="0" smtClean="0"/>
          </a:p>
          <a:p>
            <a:r>
              <a:rPr lang="en-US" dirty="0" smtClean="0"/>
              <a:t>Many Jews had to take up </a:t>
            </a:r>
            <a:r>
              <a:rPr lang="en-US" dirty="0" err="1" smtClean="0"/>
              <a:t>moneylending</a:t>
            </a:r>
            <a:r>
              <a:rPr lang="en-US" dirty="0" smtClean="0"/>
              <a:t>, an unscrupulous trade, because they were considered outcasts.  This only reinforced them as evil and selfish.  </a:t>
            </a:r>
          </a:p>
          <a:p>
            <a:pPr lvl="1"/>
            <a:endParaRPr lang="en-US" dirty="0"/>
          </a:p>
        </p:txBody>
      </p:sp>
      <p:sp>
        <p:nvSpPr>
          <p:cNvPr id="3" name="Title 2"/>
          <p:cNvSpPr>
            <a:spLocks noGrp="1"/>
          </p:cNvSpPr>
          <p:nvPr>
            <p:ph type="title"/>
          </p:nvPr>
        </p:nvSpPr>
        <p:spPr/>
        <p:txBody>
          <a:bodyPr/>
          <a:lstStyle/>
          <a:p>
            <a:r>
              <a:rPr lang="en-US" dirty="0" smtClean="0"/>
              <a:t>Anti-Semitism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700" dirty="0" smtClean="0"/>
              <a:t>If you survived Selection, you could look forward to… (in the concentration camps)</a:t>
            </a:r>
            <a:endParaRPr lang="en-US" sz="3700" dirty="0"/>
          </a:p>
        </p:txBody>
      </p:sp>
      <p:sp>
        <p:nvSpPr>
          <p:cNvPr id="2" name="Content Placeholder 1"/>
          <p:cNvSpPr>
            <a:spLocks noGrp="1"/>
          </p:cNvSpPr>
          <p:nvPr>
            <p:ph sz="half" idx="1"/>
          </p:nvPr>
        </p:nvSpPr>
        <p:spPr/>
        <p:txBody>
          <a:bodyPr>
            <a:normAutofit fontScale="85000" lnSpcReduction="20000"/>
          </a:bodyPr>
          <a:lstStyle/>
          <a:p>
            <a:r>
              <a:rPr lang="en-US" dirty="0" smtClean="0"/>
              <a:t>Brutal, Frigid conditions</a:t>
            </a:r>
          </a:p>
          <a:p>
            <a:r>
              <a:rPr lang="en-US" dirty="0" smtClean="0"/>
              <a:t>Mismatched clothes that didn’t fit</a:t>
            </a:r>
          </a:p>
          <a:p>
            <a:r>
              <a:rPr lang="en-US" dirty="0" smtClean="0"/>
              <a:t>Poorly fitting or made shoes</a:t>
            </a:r>
          </a:p>
          <a:p>
            <a:r>
              <a:rPr lang="en-US" dirty="0" smtClean="0"/>
              <a:t>Meager amount of food</a:t>
            </a:r>
          </a:p>
          <a:p>
            <a:r>
              <a:rPr lang="en-US" dirty="0" smtClean="0"/>
              <a:t>Torture</a:t>
            </a:r>
          </a:p>
          <a:p>
            <a:r>
              <a:rPr lang="en-US" dirty="0" smtClean="0"/>
              <a:t>Bullying and Abuse</a:t>
            </a:r>
          </a:p>
          <a:p>
            <a:r>
              <a:rPr lang="en-US" dirty="0" smtClean="0"/>
              <a:t>Extremely physically taxing work</a:t>
            </a:r>
          </a:p>
          <a:p>
            <a:r>
              <a:rPr lang="en-US" dirty="0" smtClean="0"/>
              <a:t>No family or friends</a:t>
            </a:r>
          </a:p>
          <a:p>
            <a:r>
              <a:rPr lang="en-US" dirty="0" smtClean="0"/>
              <a:t>No entertainment or amusement</a:t>
            </a:r>
          </a:p>
          <a:p>
            <a:r>
              <a:rPr lang="en-US" dirty="0" smtClean="0"/>
              <a:t>Watching the people you DO get to know die</a:t>
            </a:r>
          </a:p>
          <a:p>
            <a:endParaRPr lang="en-US" dirty="0" smtClean="0"/>
          </a:p>
        </p:txBody>
      </p:sp>
      <p:sp>
        <p:nvSpPr>
          <p:cNvPr id="4" name="Content Placeholder 3"/>
          <p:cNvSpPr>
            <a:spLocks noGrp="1"/>
          </p:cNvSpPr>
          <p:nvPr>
            <p:ph sz="half" idx="2"/>
          </p:nvPr>
        </p:nvSpPr>
        <p:spPr/>
        <p:txBody>
          <a:bodyPr>
            <a:normAutofit fontScale="85000" lnSpcReduction="20000"/>
          </a:bodyPr>
          <a:lstStyle/>
          <a:p>
            <a:r>
              <a:rPr lang="en-US" dirty="0" smtClean="0"/>
              <a:t>Burying or burning other victims</a:t>
            </a:r>
          </a:p>
          <a:p>
            <a:r>
              <a:rPr lang="en-US" dirty="0" smtClean="0"/>
              <a:t>Running 50 miles in one day without stopping or eating</a:t>
            </a:r>
          </a:p>
          <a:p>
            <a:r>
              <a:rPr lang="en-US" dirty="0" smtClean="0"/>
              <a:t>Dysentery</a:t>
            </a:r>
          </a:p>
          <a:p>
            <a:r>
              <a:rPr lang="en-US" dirty="0" smtClean="0"/>
              <a:t>Disease</a:t>
            </a:r>
          </a:p>
          <a:p>
            <a:r>
              <a:rPr lang="en-US" dirty="0" smtClean="0"/>
              <a:t>Illness</a:t>
            </a:r>
          </a:p>
          <a:p>
            <a:r>
              <a:rPr lang="en-US" dirty="0" smtClean="0"/>
              <a:t>Violent overseers </a:t>
            </a:r>
          </a:p>
          <a:p>
            <a:r>
              <a:rPr lang="en-US" dirty="0" smtClean="0"/>
              <a:t>Horrible housing—living with three other people in a tight space</a:t>
            </a:r>
          </a:p>
          <a:p>
            <a:r>
              <a:rPr lang="en-US" dirty="0" smtClean="0"/>
              <a:t>Eventual death</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 Concentration Camp clip from “Life is Beautiful”</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Mengele</a:t>
            </a:r>
            <a:r>
              <a:rPr lang="en-US" dirty="0" smtClean="0"/>
              <a:t> would often conduct sadistic experiments on women and children. He studied:</a:t>
            </a:r>
          </a:p>
          <a:p>
            <a:pPr lvl="1"/>
            <a:r>
              <a:rPr lang="en-US" dirty="0" smtClean="0"/>
              <a:t>Twins</a:t>
            </a:r>
          </a:p>
          <a:p>
            <a:pPr lvl="1"/>
            <a:r>
              <a:rPr lang="en-US" dirty="0" smtClean="0"/>
              <a:t>Handicaps</a:t>
            </a:r>
          </a:p>
          <a:p>
            <a:pPr lvl="1"/>
            <a:r>
              <a:rPr lang="en-US" dirty="0" smtClean="0"/>
              <a:t>Deformities</a:t>
            </a:r>
          </a:p>
          <a:p>
            <a:pPr lvl="1"/>
            <a:r>
              <a:rPr lang="en-US" dirty="0" smtClean="0"/>
              <a:t>Eye coloring</a:t>
            </a:r>
          </a:p>
          <a:p>
            <a:pPr lvl="1"/>
            <a:r>
              <a:rPr lang="en-US" dirty="0" smtClean="0"/>
              <a:t>Sterility and Fertility</a:t>
            </a:r>
          </a:p>
          <a:p>
            <a:r>
              <a:rPr lang="en-US" dirty="0" smtClean="0"/>
              <a:t>The experiments, although cruel, brutal, and absolutely despicable, have helped modern scientists today to understand many mysteries unknown before </a:t>
            </a:r>
            <a:r>
              <a:rPr lang="en-US" dirty="0" err="1" smtClean="0"/>
              <a:t>Mengele</a:t>
            </a:r>
            <a:r>
              <a:rPr lang="en-US" dirty="0" smtClean="0"/>
              <a:t> did his research, sadly enough.  </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Dr. </a:t>
            </a:r>
            <a:r>
              <a:rPr lang="en-US" dirty="0" err="1" smtClean="0"/>
              <a:t>Mengele’s</a:t>
            </a:r>
            <a:r>
              <a:rPr lang="en-US" dirty="0" smtClean="0"/>
              <a:t> Experiments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People did fight back.  Jews resisted in many ways.   They stole food, sabotaged weapons and machines, and stockpiled weapons.  Occasionally, they fought back, too.</a:t>
            </a:r>
          </a:p>
          <a:p>
            <a:endParaRPr lang="en-US" dirty="0" smtClean="0"/>
          </a:p>
          <a:p>
            <a:r>
              <a:rPr lang="en-US" dirty="0" smtClean="0"/>
              <a:t>However</a:t>
            </a:r>
            <a:r>
              <a:rPr lang="en-US" dirty="0" smtClean="0"/>
              <a:t>, many Jews did NOT fight back for many reasons.  They wanted to protect their families, their religious convictions held them back, and they were so starved and weary from labor that they had no desire </a:t>
            </a:r>
            <a:r>
              <a:rPr lang="en-US" dirty="0" smtClean="0"/>
              <a:t>to </a:t>
            </a:r>
            <a:r>
              <a:rPr lang="en-US" dirty="0" smtClean="0"/>
              <a:t>resist</a:t>
            </a:r>
            <a:r>
              <a:rPr lang="en-US" dirty="0" smtClean="0"/>
              <a:t>.</a:t>
            </a:r>
          </a:p>
          <a:p>
            <a:endParaRPr lang="en-US" dirty="0" smtClean="0"/>
          </a:p>
          <a:p>
            <a:r>
              <a:rPr lang="en-US" dirty="0" smtClean="0"/>
              <a:t>Warsaw Ghetto Revolt—1,000 Nazi soldiers died.   Nazi tanks and over 3,000 Nazi soldiers were repelled by 400 Jewish resistance fighters using the attics of the ghetto homes.  After 28 days, over 15,000 Jews had died after they refused to surrender.  </a:t>
            </a:r>
            <a:endParaRPr lang="en-US" dirty="0"/>
          </a:p>
        </p:txBody>
      </p:sp>
      <p:sp>
        <p:nvSpPr>
          <p:cNvPr id="3" name="Title 2"/>
          <p:cNvSpPr>
            <a:spLocks noGrp="1"/>
          </p:cNvSpPr>
          <p:nvPr>
            <p:ph type="title"/>
          </p:nvPr>
        </p:nvSpPr>
        <p:spPr/>
        <p:txBody>
          <a:bodyPr/>
          <a:lstStyle/>
          <a:p>
            <a:r>
              <a:rPr lang="en-US" dirty="0" smtClean="0"/>
              <a:t>The Resistance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Most concentration camps were liberated by 1945.  British, American, and allied forces freed the victims.  </a:t>
            </a:r>
            <a:r>
              <a:rPr lang="en-US" dirty="0" smtClean="0"/>
              <a:t>Nevertheless, their efforts were too late for 11 million Holocaust victims.</a:t>
            </a:r>
            <a:endParaRPr lang="en-US" dirty="0" smtClean="0"/>
          </a:p>
          <a:p>
            <a:endParaRPr lang="en-US" dirty="0" smtClean="0"/>
          </a:p>
          <a:p>
            <a:r>
              <a:rPr lang="en-US" dirty="0" smtClean="0"/>
              <a:t>Most camps were decimated.  The survivors were sick, diseased, malnourished, or close to death themselves.</a:t>
            </a:r>
          </a:p>
          <a:p>
            <a:endParaRPr lang="en-US" dirty="0" smtClean="0"/>
          </a:p>
          <a:p>
            <a:pPr>
              <a:buNone/>
            </a:pPr>
            <a:endParaRPr lang="en-US" dirty="0" smtClean="0"/>
          </a:p>
          <a:p>
            <a:r>
              <a:rPr lang="en-US" dirty="0" smtClean="0"/>
              <a:t>Many soldiers did not know what they were seeing.  They weren’t prepared for the death camps.</a:t>
            </a:r>
          </a:p>
          <a:p>
            <a:endParaRPr lang="en-US" dirty="0" smtClean="0"/>
          </a:p>
          <a:p>
            <a:r>
              <a:rPr lang="en-US" dirty="0" smtClean="0"/>
              <a:t>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Liberation of the Concentration Camps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Show Liberation from Band of Brothers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estimated that 11 million people were killed during the Holocaust. Six million of these were Jews. </a:t>
            </a:r>
          </a:p>
          <a:p>
            <a:r>
              <a:rPr lang="en-US" dirty="0" smtClean="0"/>
              <a:t>The Nazis killed approximately two-thirds of all Jews living in Europe. </a:t>
            </a:r>
          </a:p>
          <a:p>
            <a:r>
              <a:rPr lang="en-US" dirty="0" smtClean="0"/>
              <a:t>An estimated 1.1 million children were murdered in the Holocaust. </a:t>
            </a:r>
          </a:p>
          <a:p>
            <a:endParaRPr lang="en-US" dirty="0"/>
          </a:p>
        </p:txBody>
      </p:sp>
      <p:sp>
        <p:nvSpPr>
          <p:cNvPr id="3" name="Title 2"/>
          <p:cNvSpPr>
            <a:spLocks noGrp="1"/>
          </p:cNvSpPr>
          <p:nvPr>
            <p:ph type="title"/>
          </p:nvPr>
        </p:nvSpPr>
        <p:spPr/>
        <p:txBody>
          <a:bodyPr/>
          <a:lstStyle/>
          <a:p>
            <a:r>
              <a:rPr lang="en-US" dirty="0" smtClean="0"/>
              <a:t>Victims of the Holocaust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Thoughts and </a:t>
            </a:r>
            <a:r>
              <a:rPr lang="en-US" dirty="0" smtClean="0"/>
              <a:t>Questions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First they came for the Socialists, and I did not speak out - because I was not a Socialist.</a:t>
            </a:r>
          </a:p>
          <a:p>
            <a:pPr>
              <a:buNone/>
            </a:pPr>
            <a:r>
              <a:rPr lang="en-US" dirty="0" smtClean="0"/>
              <a:t>Then they came for the Trade Unionists, and I did not speak out - because I was not a Trade Unionist.</a:t>
            </a:r>
          </a:p>
          <a:p>
            <a:pPr>
              <a:buNone/>
            </a:pPr>
            <a:r>
              <a:rPr lang="en-US" dirty="0" smtClean="0"/>
              <a:t>Then they came for the Jews, and I did not speak out -</a:t>
            </a:r>
          </a:p>
          <a:p>
            <a:pPr>
              <a:buNone/>
            </a:pPr>
            <a:r>
              <a:rPr lang="en-US" dirty="0" smtClean="0"/>
              <a:t>	because I was not a Jew.</a:t>
            </a:r>
          </a:p>
          <a:p>
            <a:pPr>
              <a:buNone/>
            </a:pPr>
            <a:r>
              <a:rPr lang="en-US" dirty="0" smtClean="0"/>
              <a:t>Then they came for me - and there was no one left to speak for me.</a:t>
            </a:r>
            <a:endParaRPr lang="en-US" dirty="0"/>
          </a:p>
        </p:txBody>
      </p:sp>
      <p:sp>
        <p:nvSpPr>
          <p:cNvPr id="3" name="Title 2"/>
          <p:cNvSpPr>
            <a:spLocks noGrp="1"/>
          </p:cNvSpPr>
          <p:nvPr>
            <p:ph type="title"/>
          </p:nvPr>
        </p:nvSpPr>
        <p:spPr/>
        <p:txBody>
          <a:bodyPr>
            <a:normAutofit fontScale="90000"/>
          </a:bodyPr>
          <a:lstStyle/>
          <a:p>
            <a:r>
              <a:rPr lang="en-US" dirty="0" smtClean="0"/>
              <a:t> Quote in the Holocaust Memorial in Washington, D.C.</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3581400"/>
          </a:xfrm>
        </p:spPr>
        <p:txBody>
          <a:bodyPr>
            <a:normAutofit fontScale="90000"/>
          </a:bodyPr>
          <a:lstStyle/>
          <a:p>
            <a:r>
              <a:rPr lang="en-US" dirty="0" smtClean="0"/>
              <a:t>Writer’s Notebook #23: Why do we read and talk about the Jewish Holocaust?  What were some of the things that Hitler taught or got rid of in German society that might be similar in our society?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Anti-Semitic Propaganda</a:t>
            </a:r>
            <a:endParaRPr lang="en-US" dirty="0"/>
          </a:p>
        </p:txBody>
      </p:sp>
      <p:pic>
        <p:nvPicPr>
          <p:cNvPr id="41986" name="Picture 2" descr="http://vle.robertsbridge.org.uk/moodle/pluginfile.php/1284/course/section/243/Nazi%20Propaganda.jpg"/>
          <p:cNvPicPr>
            <a:picLocks noChangeAspect="1" noChangeArrowheads="1"/>
          </p:cNvPicPr>
          <p:nvPr/>
        </p:nvPicPr>
        <p:blipFill>
          <a:blip r:embed="rId2" cstate="print"/>
          <a:srcRect/>
          <a:stretch>
            <a:fillRect/>
          </a:stretch>
        </p:blipFill>
        <p:spPr bwMode="auto">
          <a:xfrm>
            <a:off x="457201" y="1521892"/>
            <a:ext cx="8229600" cy="45741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Many of the successful, well-to-do Germans were Jews</a:t>
            </a:r>
            <a:r>
              <a:rPr lang="en-US" dirty="0" smtClean="0"/>
              <a:t>.</a:t>
            </a:r>
          </a:p>
          <a:p>
            <a:endParaRPr lang="en-US" dirty="0" smtClean="0"/>
          </a:p>
          <a:p>
            <a:r>
              <a:rPr lang="en-US" dirty="0" smtClean="0"/>
              <a:t>Jews, as a group, were prospering as a people among the Germans.</a:t>
            </a:r>
          </a:p>
          <a:p>
            <a:endParaRPr lang="en-US" dirty="0" smtClean="0"/>
          </a:p>
          <a:p>
            <a:r>
              <a:rPr lang="en-US" dirty="0" smtClean="0"/>
              <a:t>Jews were very religious and their spirituality was a positive aspect, not  a negative aspect.</a:t>
            </a:r>
          </a:p>
          <a:p>
            <a:endParaRPr lang="en-US" dirty="0" smtClean="0"/>
          </a:p>
          <a:p>
            <a:r>
              <a:rPr lang="en-US" dirty="0" smtClean="0"/>
              <a:t>Jews were law-abiding, honorable citizens.  Good neighbors, and hard-working.</a:t>
            </a:r>
          </a:p>
          <a:p>
            <a:endParaRPr lang="en-US" dirty="0" smtClean="0"/>
          </a:p>
          <a:p>
            <a:r>
              <a:rPr lang="en-US" dirty="0" smtClean="0"/>
              <a:t>Jews were resilient due to their past history</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The Reality of the Jews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He was jealous of successful Jewish men and women because he, himself was unemployed and uneducated.</a:t>
            </a:r>
          </a:p>
          <a:p>
            <a:r>
              <a:rPr lang="en-US" dirty="0" smtClean="0"/>
              <a:t>Refused to get a job</a:t>
            </a:r>
          </a:p>
          <a:p>
            <a:pPr lvl="1"/>
            <a:r>
              <a:rPr lang="en-US" dirty="0" smtClean="0"/>
              <a:t>He had visions of being a great artist or architect</a:t>
            </a:r>
          </a:p>
          <a:p>
            <a:r>
              <a:rPr lang="en-US" dirty="0" smtClean="0"/>
              <a:t>High School Dropout</a:t>
            </a:r>
          </a:p>
          <a:p>
            <a:pPr lvl="1"/>
            <a:r>
              <a:rPr lang="en-US" dirty="0" smtClean="0"/>
              <a:t>Hitler needed a scapegoat for his failures so he blamed his lack of interest in school on his father and his teachers.  He said that he deliberately failed his studies to get even with his father.  He called teachers “boring” and “stupid.”  The truth was that he was a spoiled child.</a:t>
            </a:r>
          </a:p>
        </p:txBody>
      </p:sp>
      <p:sp>
        <p:nvSpPr>
          <p:cNvPr id="3" name="Title 2"/>
          <p:cNvSpPr>
            <a:spLocks noGrp="1"/>
          </p:cNvSpPr>
          <p:nvPr>
            <p:ph type="title"/>
          </p:nvPr>
        </p:nvSpPr>
        <p:spPr/>
        <p:txBody>
          <a:bodyPr/>
          <a:lstStyle/>
          <a:p>
            <a:r>
              <a:rPr lang="en-US" dirty="0" smtClean="0"/>
              <a:t>Hitler, the Failure</a:t>
            </a:r>
            <a:endParaRPr lang="en-US" dirty="0"/>
          </a:p>
        </p:txBody>
      </p:sp>
      <p:sp>
        <p:nvSpPr>
          <p:cNvPr id="18434" name="AutoShape 2" descr="data:image/jpeg;base64,/9j/4AAQSkZJRgABAQAAAQABAAD/2wCEAAkGBwgHBgkIBwgKCgkLDRYPDQwMDRsUFRAWIB0iIiAdHx8kKDQsJCYxJx8fLT0tMTU3Ojo6Iys/RD84QzQ5OjcBCgoKDQwNGg8PGjclHyU3Nzc3Nzc3Nzc3Nzc3Nzc3Nzc3Nzc3Nzc3Nzc3Nzc3Nzc3Nzc3Nzc3Nzc3Nzc3Nzc3N//AABEIAKAAoAMBIgACEQEDEQH/xAAcAAABBQEBAQAAAAAAAAAAAAAFAQIEBgcDAAj/xAA5EAABAwMDAgUCBQIEBwEAAAABAAIDBAUREiExBkETIlFhcYGhBxQykbEjUmJyweEVJDNT0fDxFv/EABQBAQAAAAAAAAAAAAAAAAAAAAD/xAAUEQEAAAAAAAAAAAAAAAAAAAAA/9oADAMBAAIRAxEAPwDIuAkylJScoFShN9k5oQK1OawuOAMn2XehpKiuqo6akidLNIcMY0bkrVj0fR9NWP8ALkMqb3URkyScthb3wOw437lBl1BB4lQGubnSRlq2Tp9k0VPCZnwwDS3S2SEAEdt//Ss96ZtEc77nJMHO/LaTge5/0WgWO8mvpW008bfGgGGOYARI3Hcc/YoLUauqY1sWh0fbDfMx3wf9gq31HU3SmhL2ukfGAdQ0h+kfBwUlRdqW2h7RKyLUN26i0A/HA+6z6/8AV9RJUvbEfLxzkH3H+yAXf75NVP8A6xZIM7gjIP7jIVbe7U46cjf9OeF3rKl9U7U86vlR2bc4+Cg6RN824z6ghNkif5i1pLR29E6KcxndgcE2SpEhJLcO9UHGKTQcZ2UsKC8A5I+670shd5XH4QSRttldGndcwntO6DqT2Gye0rkc7JzD6IIB5StCTunNQexunbJpOF3oWCathjd+kuGfhBqP4Z22nsdE6+3Buah4xCwjfB4x7lG4q41EtTNPIyWec4eXcN9GD4/kqk1l/dPPHTwSBjIhhpxxtufoPvj0RbomOW+XRsVOwiNh234HqUEuw9O1D7VXylxjlllJaWj9Y9PdDaeg/KV4Mr3wuznAIH2OQtwgtsMFOyKMadAxsB+6qnUHR8VVK6pYS54aeefp6D2QUHrWmnNu8SWaKaJ4BBdz+/P1+yy2bUHkAnGeCtE60kqo9NHGwhjR5stH8grPZGkHDvXtsg44JHGMd1xle4ndykSjSzGv4UM8oHiQ4xlIdympQgaU+MkO2TXJMoCUTg5oK64UOkk30nupYKB+yVmx3XhuMpwQD88p3ZM5OyeTgIGd12pXmOUvHIGy4ZTo2ksceBxlBJikdJNp1HLtifZfRX4T2NtrsX5l7NM1Th244b2WHdFWyOtusJqceHnf3X01RubFTRsZjAagmvkACG185AO+yfPMdJwgtdUl2WghBVOpbfDcZJHEOaW7A/3e6z+49NtAeG4a7sexWi3CQgu1Z3KD1D254QY/caOWmkLXgg5/dQVp9/s8Vwp8sAbKNwfVZ3W00lJM6Gdulw7oIqTdKUg5CDxyvHbkj6JzlzJQdI3aXNI9UTahcftyijTsCg6t4TgPfdNadk4bIBw7Jzim8L2SUDSNkWt9GyotziMF4edhzjCjW621t0qW0ttpJqqcgkRxMLjj1R3p221dFfmWq5009JLPsGSxlpzj7oDXRFkqJrnTvDS1rBqzjlbdTyFsbR3wgPSNrNutrDL53uBA9t0ehAJyg9LqdnZCqmF8j8YARmWRrGklBKu4wskJ1AFBCqre3wyXOGT2VerqR0b8Ad1Y3XCKQAEDCg1/hyt1j6IAQgac9wVXuoLJFXR5dHpk7PHKs7HDxCMbZwiBpIpIslozhBhdfaqmkd52Et/uAUTTj5Wu3a3wkOBAPKp9ZY4XPcQ3HwEFPcMpmCOysslohiBOXE4Q2SlY0nfIQDS0tGUShOY2n2UGcf1NLVMbsAPQIJAKdnZcWuT9SCEeUoTc7pQUF16erJbT0dUT2+V8FbcKwQmaN2l7I4xnAI4yXfZab0rfYL1RW7/9DTRzVcR0sme0EkjYOz2KyPpKQz0tZTfqfTAVUTT7bP8Atj9lepLrS2awUmul8ad8WuPBxguOUGseCyGJrI9mtGyjvkZG0ucdgo9kmqJrLRPrWGOpdC0yMdy0kKH1DUNpqV2p2kFpyeyAVfb40xuDJmgcEtKolw6ghhlLxK+QA+YYwQnXerE2qk6etz6xwGqWZw2z7eqrfUdlrLTNRSXSSMw1jC7XA3WG+o7ZO4QWml6ptkkYaagxu9wVMjuGs7SBzcZ2PZZrHa6htubcHM0xufpbg759QPRT7W58szY2zyRvPbs4eyC+tnjy0u2JPKmTXRrIMNI2CGT22aODxJRhgbyDyqld7vLETDFjJ7lBY6isMsn9wXGRzM74VLdXXN+Wse5gAJONlxdcK5pa6eV+CMjPcILHXhhB0kbqtVeznAdk91zkcN84PcKLJL4j8oIob4kxJ4CkrhG4Mc5zsn0A7lSHAtODzhAoThumZT2lBEXl7uvE4QF+l6v8jfqOYnEbn+HIPVjvKf5WrVVk8Jtnq/C8anodMdWByAH84/ZYm15G7TgjcH0K+n7ZXQV/RVPeaeKN8lVSMMkb+CcAOB985Qd31glqJX5Gl24+MKFcadlYwteNTQNmnhcKeVz4RJJF4JdnDB2HYJlTcWQMcCd8IEpZqe2Ur4hEAXEl7gNyqdd3wSPOJWvaXatEzdQyjMt3imJaQEJrGCeTEDMn2QVe5VE87y14D2t/R2DfgIvYLTLMwOMIHjHBJzk75z9kbsvS3izNnrz5Ac6CMK/UFupo9DmMGw2wgAdRwMpLToOnIjAWPQU4qa+seXaS1vlxyPhbR+IUWi36uAAsTpKjw7hI/PLsfRAYtL6SJtVAWl7ahhjmBZpeAe4OShrKWCkrhPVVjqoQDTBHgk4GQAc8DfgKRNiMksBwTsRyEPqZS8EanE+6ADUMLZ3kAYJOw4Hwl0aRk7bcIk6idjxHDyhD6p2MhA23ta+tiD926snK6VkolqZHjYE+X4UemJZk+oITig9ldWnDVzbyn85QRu68UiXlAgV+6M/EOWyWf/hFSwSQMk1xOPYHctP1VAKUINz6J6hf1NLcpH7GJ7XMaOA0/wDxdOoInNHP+6p34J1GjqeopC7AqKRxA92EH+CVpV4pDI/Tpzj2QU230ElRNjfSFbLdQQU4brwe5XAQtpGasAH1Q+rr5QC4EgDOMIJXUN8FKRBTkbnc5V56dYZKGGSQHLmg7rLunYWXHqCnmrxmlZITI53BwCRlatTXu2uJignjcW86SNkFb/E+TFqc0Een2WCk6azHq9bB+IN2p6+kkbDM0uBI0hY3UPAc9+cuDtvogtcMAdE3vsoVTTCNxwN1Ooa0PpYpdPlewEhD7jUAuLhtlAPrJBpLeUAqBl6JVL8jlDXNLpMoPNGyUDKX2C8DgoPEYO6UbFeO68Tsgikr2cJF7sgVKExOZudkF6/CGGol63pH07ctijkfKewZpwf5C3CvY15ys+/Ce3OsvSdffqhuh9U9rIsjfwgRk/Ukq/VRIyD6oBNTTmY6eR8KPLY/zEWlvlB2LvRG2MBbqdwkrrrSW+A+M9jfqgoHWjxZrG6koX+HI4A6hyRkA/ysxoa+ooK8VMU0glA3LXY/dX7rmpiu4E9HK2QM8pjDud+VnDopWB5cOTvjugmVd9q6jW7W3ze3CHQF0szWySENccEhMDSWnbHZJH5XtOOCgueuOKlhihcdDGhu6g1JznK4Ol2YQeRnHomVMx0fKCFVuxsOVHbj1UiKE1U4iD2tOCcu4XKSGSJ5a4A47tOUDHcpF4nfdKgRLjZIlQRAvFIEbsXS93vz2ihpH+CeZ5BpjaPXPf6IAi0ToX8Oai5uiuN9Y6nt36mwOy2Sf027N9+6tHSvQ1p6deyquD2V9eN2lzcRxH/CPX3KsVRdSXSEuGGt2AQT7uGVdmqbdThsbPCLI2t2DcDbC4CvbV26lrm7NmYC7/C/uP5/ZC6Cu1vflwJ/1Uann/LTT0sh/wCTqXFzD/2pDz9DygMVdx8OkLgc44GVQ7lTz3mrPjSFjCfVFpat0UjqOpGmQHY9nD1CjPgfKf6Xl2QNj6cs8UI1s1YGS7WQfsVWbsyy08zmRQyuB2AY9FK2juOohmp3+VDJOn7gf6zo2/BdhAEmhpNBMcUrcf3uQwwgO2z+6OVtJUQbSsGPY5QiQ6XEBA6Muxu4n5TZZC5wydgEzxdI3UaSXlA4SkSh25AO+FKY6J1Q17B5TzjZDxk5IXemyzc8BBYGQxEhtRSeOxw2ew4cP/KhVNtJlIpA8jkMeMORSjeZImPacEe67VNS15Y8ANmj7+qCqyMdG4tkaWuHYhM7K7StpLtTNdJG3URgkcgoFW2CWLJp3am+hQahYfw6slpDZKtn56oG+ufdoPs3gI/c7i2jpwyJrWkjDWtGMfC6OqWudkHyjcquXOpDoaiskPlhaS0fCCv3C9S1F3ZRGSQ4BfNodgMaPUqRbKx1VbKqoJ/VIQ3/ACjhVmga6GxXC81H/WrpDHFn+0c/f+FYLKwR9LMa3Op7NSB9hrjLXeEHbjPCJVMngPPjj+m8bj39VUOnq/8A4VXzTzs1DSRjHdF6+8Q3KmY+M4LTuCgl188dVE2OV51N/wClMeR8rpbK7wnNhqwA4DY9igjbjExuiYN8I7HIXOWpaW5jk8aEeh8zUF0dc6dpH6ThA7tfWuOlrhhVGrrpGHXE8ujP7hD5LgDkuJQEblWeLwgc8mcp01W1wwAVCklLs9ggSR+dhwubWl523C80F5x29VKij042wEDSzEeyczGdPo1Plc0MOE2JuBlw3PCAlRzFjGgnYrvUOwWuBQ6EjwQO4UhsmqMDuEEyxvpxdY46rIikPIOMFHLtPQfmW01KHZBwXaiqlK0nccg5CJWHTPXNfI7Zu5yg/9k="/>
          <p:cNvSpPr>
            <a:spLocks noChangeAspect="1" noChangeArrowheads="1"/>
          </p:cNvSpPr>
          <p:nvPr/>
        </p:nvSpPr>
        <p:spPr bwMode="auto">
          <a:xfrm>
            <a:off x="1555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wgHBgkIBwgKCgkLDRYPDQwMDRsUFRAWIB0iIiAdHx8kKDQsJCYxJx8fLT0tMTU3Ojo6Iys/RD84QzQ5OjcBCgoKDQwNGg8PGjclHyU3Nzc3Nzc3Nzc3Nzc3Nzc3Nzc3Nzc3Nzc3Nzc3Nzc3Nzc3Nzc3Nzc3Nzc3Nzc3Nzc3N//AABEIAKAAoAMBIgACEQEDEQH/xAAcAAABBQEBAQAAAAAAAAAAAAAFAQIEBgcDAAj/xAA5EAABAwMDAgUCBQIEBwEAAAABAAIDBAUREiExBkETIlFhcYGhBxQykbEjUmJyweEVJDNT0fDxFv/EABQBAQAAAAAAAAAAAAAAAAAAAAD/xAAUEQEAAAAAAAAAAAAAAAAAAAAA/9oADAMBAAIRAxEAPwDIuAkylJScoFShN9k5oQK1OawuOAMn2XehpKiuqo6akidLNIcMY0bkrVj0fR9NWP8ALkMqb3URkyScthb3wOw437lBl1BB4lQGubnSRlq2Tp9k0VPCZnwwDS3S2SEAEdt//Ss96ZtEc77nJMHO/LaTge5/0WgWO8mvpW008bfGgGGOYARI3Hcc/YoLUauqY1sWh0fbDfMx3wf9gq31HU3SmhL2ukfGAdQ0h+kfBwUlRdqW2h7RKyLUN26i0A/HA+6z6/8AV9RJUvbEfLxzkH3H+yAXf75NVP8A6xZIM7gjIP7jIVbe7U46cjf9OeF3rKl9U7U86vlR2bc4+Cg6RN824z6ghNkif5i1pLR29E6KcxndgcE2SpEhJLcO9UHGKTQcZ2UsKC8A5I+670shd5XH4QSRttldGndcwntO6DqT2Gye0rkc7JzD6IIB5StCTunNQexunbJpOF3oWCathjd+kuGfhBqP4Z22nsdE6+3Buah4xCwjfB4x7lG4q41EtTNPIyWec4eXcN9GD4/kqk1l/dPPHTwSBjIhhpxxtufoPvj0RbomOW+XRsVOwiNh234HqUEuw9O1D7VXylxjlllJaWj9Y9PdDaeg/KV4Mr3wuznAIH2OQtwgtsMFOyKMadAxsB+6qnUHR8VVK6pYS54aeefp6D2QUHrWmnNu8SWaKaJ4BBdz+/P1+yy2bUHkAnGeCtE60kqo9NHGwhjR5stH8grPZGkHDvXtsg44JHGMd1xle4ndykSjSzGv4UM8oHiQ4xlIdympQgaU+MkO2TXJMoCUTg5oK64UOkk30nupYKB+yVmx3XhuMpwQD88p3ZM5OyeTgIGd12pXmOUvHIGy4ZTo2ksceBxlBJikdJNp1HLtifZfRX4T2NtrsX5l7NM1Th244b2WHdFWyOtusJqceHnf3X01RubFTRsZjAagmvkACG185AO+yfPMdJwgtdUl2WghBVOpbfDcZJHEOaW7A/3e6z+49NtAeG4a7sexWi3CQgu1Z3KD1D254QY/caOWmkLXgg5/dQVp9/s8Vwp8sAbKNwfVZ3W00lJM6Gdulw7oIqTdKUg5CDxyvHbkj6JzlzJQdI3aXNI9UTahcftyijTsCg6t4TgPfdNadk4bIBw7Jzim8L2SUDSNkWt9GyotziMF4edhzjCjW621t0qW0ttpJqqcgkRxMLjj1R3p221dFfmWq5009JLPsGSxlpzj7oDXRFkqJrnTvDS1rBqzjlbdTyFsbR3wgPSNrNutrDL53uBA9t0ehAJyg9LqdnZCqmF8j8YARmWRrGklBKu4wskJ1AFBCqre3wyXOGT2VerqR0b8Ad1Y3XCKQAEDCg1/hyt1j6IAQgac9wVXuoLJFXR5dHpk7PHKs7HDxCMbZwiBpIpIslozhBhdfaqmkd52Et/uAUTTj5Wu3a3wkOBAPKp9ZY4XPcQ3HwEFPcMpmCOysslohiBOXE4Q2SlY0nfIQDS0tGUShOY2n2UGcf1NLVMbsAPQIJAKdnZcWuT9SCEeUoTc7pQUF16erJbT0dUT2+V8FbcKwQmaN2l7I4xnAI4yXfZab0rfYL1RW7/9DTRzVcR0sme0EkjYOz2KyPpKQz0tZTfqfTAVUTT7bP8Atj9lepLrS2awUmul8ad8WuPBxguOUGseCyGJrI9mtGyjvkZG0ucdgo9kmqJrLRPrWGOpdC0yMdy0kKH1DUNpqV2p2kFpyeyAVfb40xuDJmgcEtKolw6ghhlLxK+QA+YYwQnXerE2qk6etz6xwGqWZw2z7eqrfUdlrLTNRSXSSMw1jC7XA3WG+o7ZO4QWml6ptkkYaagxu9wVMjuGs7SBzcZ2PZZrHa6htubcHM0xufpbg759QPRT7W58szY2zyRvPbs4eyC+tnjy0u2JPKmTXRrIMNI2CGT22aODxJRhgbyDyqld7vLETDFjJ7lBY6isMsn9wXGRzM74VLdXXN+Wse5gAJONlxdcK5pa6eV+CMjPcILHXhhB0kbqtVeznAdk91zkcN84PcKLJL4j8oIob4kxJ4CkrhG4Mc5zsn0A7lSHAtODzhAoThumZT2lBEXl7uvE4QF+l6v8jfqOYnEbn+HIPVjvKf5WrVVk8Jtnq/C8anodMdWByAH84/ZYm15G7TgjcH0K+n7ZXQV/RVPeaeKN8lVSMMkb+CcAOB985Qd31glqJX5Gl24+MKFcadlYwteNTQNmnhcKeVz4RJJF4JdnDB2HYJlTcWQMcCd8IEpZqe2Ur4hEAXEl7gNyqdd3wSPOJWvaXatEzdQyjMt3imJaQEJrGCeTEDMn2QVe5VE87y14D2t/R2DfgIvYLTLMwOMIHjHBJzk75z9kbsvS3izNnrz5Ac6CMK/UFupo9DmMGw2wgAdRwMpLToOnIjAWPQU4qa+seXaS1vlxyPhbR+IUWi36uAAsTpKjw7hI/PLsfRAYtL6SJtVAWl7ahhjmBZpeAe4OShrKWCkrhPVVjqoQDTBHgk4GQAc8DfgKRNiMksBwTsRyEPqZS8EanE+6ADUMLZ3kAYJOw4Hwl0aRk7bcIk6idjxHDyhD6p2MhA23ta+tiD926snK6VkolqZHjYE+X4UemJZk+oITig9ldWnDVzbyn85QRu68UiXlAgV+6M/EOWyWf/hFSwSQMk1xOPYHctP1VAKUINz6J6hf1NLcpH7GJ7XMaOA0/wDxdOoInNHP+6p34J1GjqeopC7AqKRxA92EH+CVpV4pDI/Tpzj2QU230ElRNjfSFbLdQQU4brwe5XAQtpGasAH1Q+rr5QC4EgDOMIJXUN8FKRBTkbnc5V56dYZKGGSQHLmg7rLunYWXHqCnmrxmlZITI53BwCRlatTXu2uJignjcW86SNkFb/E+TFqc0Een2WCk6azHq9bB+IN2p6+kkbDM0uBI0hY3UPAc9+cuDtvogtcMAdE3vsoVTTCNxwN1Ooa0PpYpdPlewEhD7jUAuLhtlAPrJBpLeUAqBl6JVL8jlDXNLpMoPNGyUDKX2C8DgoPEYO6UbFeO68Tsgikr2cJF7sgVKExOZudkF6/CGGol63pH07ctijkfKewZpwf5C3CvY15ys+/Ce3OsvSdffqhuh9U9rIsjfwgRk/Ukq/VRIyD6oBNTTmY6eR8KPLY/zEWlvlB2LvRG2MBbqdwkrrrSW+A+M9jfqgoHWjxZrG6koX+HI4A6hyRkA/ysxoa+ooK8VMU0glA3LXY/dX7rmpiu4E9HK2QM8pjDud+VnDopWB5cOTvjugmVd9q6jW7W3ze3CHQF0szWySENccEhMDSWnbHZJH5XtOOCgueuOKlhihcdDGhu6g1JznK4Ol2YQeRnHomVMx0fKCFVuxsOVHbj1UiKE1U4iD2tOCcu4XKSGSJ5a4A47tOUDHcpF4nfdKgRLjZIlQRAvFIEbsXS93vz2ihpH+CeZ5BpjaPXPf6IAi0ToX8Oai5uiuN9Y6nt36mwOy2Sf027N9+6tHSvQ1p6deyquD2V9eN2lzcRxH/CPX3KsVRdSXSEuGGt2AQT7uGVdmqbdThsbPCLI2t2DcDbC4CvbV26lrm7NmYC7/C/uP5/ZC6Cu1vflwJ/1Uann/LTT0sh/wCTqXFzD/2pDz9DygMVdx8OkLgc44GVQ7lTz3mrPjSFjCfVFpat0UjqOpGmQHY9nD1CjPgfKf6Xl2QNj6cs8UI1s1YGS7WQfsVWbsyy08zmRQyuB2AY9FK2juOohmp3+VDJOn7gf6zo2/BdhAEmhpNBMcUrcf3uQwwgO2z+6OVtJUQbSsGPY5QiQ6XEBA6Muxu4n5TZZC5wydgEzxdI3UaSXlA4SkSh25AO+FKY6J1Q17B5TzjZDxk5IXemyzc8BBYGQxEhtRSeOxw2ew4cP/KhVNtJlIpA8jkMeMORSjeZImPacEe67VNS15Y8ANmj7+qCqyMdG4tkaWuHYhM7K7StpLtTNdJG3URgkcgoFW2CWLJp3am+hQahYfw6slpDZKtn56oG+ufdoPs3gI/c7i2jpwyJrWkjDWtGMfC6OqWudkHyjcquXOpDoaiskPlhaS0fCCv3C9S1F3ZRGSQ4BfNodgMaPUqRbKx1VbKqoJ/VIQ3/ACjhVmga6GxXC81H/WrpDHFn+0c/f+FYLKwR9LMa3Op7NSB9hrjLXeEHbjPCJVMngPPjj+m8bj39VUOnq/8A4VXzTzs1DSRjHdF6+8Q3KmY+M4LTuCgl188dVE2OV51N/wClMeR8rpbK7wnNhqwA4DY9igjbjExuiYN8I7HIXOWpaW5jk8aEeh8zUF0dc6dpH6ThA7tfWuOlrhhVGrrpGHXE8ujP7hD5LgDkuJQEblWeLwgc8mcp01W1wwAVCklLs9ggSR+dhwubWl523C80F5x29VKij042wEDSzEeyczGdPo1Plc0MOE2JuBlw3PCAlRzFjGgnYrvUOwWuBQ6EjwQO4UhsmqMDuEEyxvpxdY46rIikPIOMFHLtPQfmW01KHZBwXaiqlK0nccg5CJWHTPXNfI7Zu5yg/9k="/>
          <p:cNvSpPr>
            <a:spLocks noChangeAspect="1" noChangeArrowheads="1"/>
          </p:cNvSpPr>
          <p:nvPr/>
        </p:nvSpPr>
        <p:spPr bwMode="auto">
          <a:xfrm>
            <a:off x="1555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eg;base64,/9j/4AAQSkZJRgABAQAAAQABAAD/2wCEAAkGBwgHBgkIBwgKCgkLDRYPDQwMDRsUFRAWIB0iIiAdHx8kKDQsJCYxJx8fLT0tMTU3Ojo6Iys/RD84QzQ5OjcBCgoKDQwNGg8PGjclHyU3Nzc3Nzc3Nzc3Nzc3Nzc3Nzc3Nzc3Nzc3Nzc3Nzc3Nzc3Nzc3Nzc3Nzc3Nzc3Nzc3N//AABEIAKAAoAMBIgACEQEDEQH/xAAcAAABBQEBAQAAAAAAAAAAAAAFAQIEBgcDAAj/xAA5EAABAwMDAgUCBQIEBwEAAAABAAIDBAUREiExBkETIlFhcYGhBxQykbEjUmJyweEVJDNT0fDxFv/EABQBAQAAAAAAAAAAAAAAAAAAAAD/xAAUEQEAAAAAAAAAAAAAAAAAAAAA/9oADAMBAAIRAxEAPwDIuAkylJScoFShN9k5oQK1OawuOAMn2XehpKiuqo6akidLNIcMY0bkrVj0fR9NWP8ALkMqb3URkyScthb3wOw437lBl1BB4lQGubnSRlq2Tp9k0VPCZnwwDS3S2SEAEdt//Ss96ZtEc77nJMHO/LaTge5/0WgWO8mvpW008bfGgGGOYARI3Hcc/YoLUauqY1sWh0fbDfMx3wf9gq31HU3SmhL2ukfGAdQ0h+kfBwUlRdqW2h7RKyLUN26i0A/HA+6z6/8AV9RJUvbEfLxzkH3H+yAXf75NVP8A6xZIM7gjIP7jIVbe7U46cjf9OeF3rKl9U7U86vlR2bc4+Cg6RN824z6ghNkif5i1pLR29E6KcxndgcE2SpEhJLcO9UHGKTQcZ2UsKC8A5I+670shd5XH4QSRttldGndcwntO6DqT2Gye0rkc7JzD6IIB5StCTunNQexunbJpOF3oWCathjd+kuGfhBqP4Z22nsdE6+3Buah4xCwjfB4x7lG4q41EtTNPIyWec4eXcN9GD4/kqk1l/dPPHTwSBjIhhpxxtufoPvj0RbomOW+XRsVOwiNh234HqUEuw9O1D7VXylxjlllJaWj9Y9PdDaeg/KV4Mr3wuznAIH2OQtwgtsMFOyKMadAxsB+6qnUHR8VVK6pYS54aeefp6D2QUHrWmnNu8SWaKaJ4BBdz+/P1+yy2bUHkAnGeCtE60kqo9NHGwhjR5stH8grPZGkHDvXtsg44JHGMd1xle4ndykSjSzGv4UM8oHiQ4xlIdympQgaU+MkO2TXJMoCUTg5oK64UOkk30nupYKB+yVmx3XhuMpwQD88p3ZM5OyeTgIGd12pXmOUvHIGy4ZTo2ksceBxlBJikdJNp1HLtifZfRX4T2NtrsX5l7NM1Th244b2WHdFWyOtusJqceHnf3X01RubFTRsZjAagmvkACG185AO+yfPMdJwgtdUl2WghBVOpbfDcZJHEOaW7A/3e6z+49NtAeG4a7sexWi3CQgu1Z3KD1D254QY/caOWmkLXgg5/dQVp9/s8Vwp8sAbKNwfVZ3W00lJM6Gdulw7oIqTdKUg5CDxyvHbkj6JzlzJQdI3aXNI9UTahcftyijTsCg6t4TgPfdNadk4bIBw7Jzim8L2SUDSNkWt9GyotziMF4edhzjCjW621t0qW0ttpJqqcgkRxMLjj1R3p221dFfmWq5009JLPsGSxlpzj7oDXRFkqJrnTvDS1rBqzjlbdTyFsbR3wgPSNrNutrDL53uBA9t0ehAJyg9LqdnZCqmF8j8YARmWRrGklBKu4wskJ1AFBCqre3wyXOGT2VerqR0b8Ad1Y3XCKQAEDCg1/hyt1j6IAQgac9wVXuoLJFXR5dHpk7PHKs7HDxCMbZwiBpIpIslozhBhdfaqmkd52Et/uAUTTj5Wu3a3wkOBAPKp9ZY4XPcQ3HwEFPcMpmCOysslohiBOXE4Q2SlY0nfIQDS0tGUShOY2n2UGcf1NLVMbsAPQIJAKdnZcWuT9SCEeUoTc7pQUF16erJbT0dUT2+V8FbcKwQmaN2l7I4xnAI4yXfZab0rfYL1RW7/9DTRzVcR0sme0EkjYOz2KyPpKQz0tZTfqfTAVUTT7bP8Atj9lepLrS2awUmul8ad8WuPBxguOUGseCyGJrI9mtGyjvkZG0ucdgo9kmqJrLRPrWGOpdC0yMdy0kKH1DUNpqV2p2kFpyeyAVfb40xuDJmgcEtKolw6ghhlLxK+QA+YYwQnXerE2qk6etz6xwGqWZw2z7eqrfUdlrLTNRSXSSMw1jC7XA3WG+o7ZO4QWml6ptkkYaagxu9wVMjuGs7SBzcZ2PZZrHa6htubcHM0xufpbg759QPRT7W58szY2zyRvPbs4eyC+tnjy0u2JPKmTXRrIMNI2CGT22aODxJRhgbyDyqld7vLETDFjJ7lBY6isMsn9wXGRzM74VLdXXN+Wse5gAJONlxdcK5pa6eV+CMjPcILHXhhB0kbqtVeznAdk91zkcN84PcKLJL4j8oIob4kxJ4CkrhG4Mc5zsn0A7lSHAtODzhAoThumZT2lBEXl7uvE4QF+l6v8jfqOYnEbn+HIPVjvKf5WrVVk8Jtnq/C8anodMdWByAH84/ZYm15G7TgjcH0K+n7ZXQV/RVPeaeKN8lVSMMkb+CcAOB985Qd31glqJX5Gl24+MKFcadlYwteNTQNmnhcKeVz4RJJF4JdnDB2HYJlTcWQMcCd8IEpZqe2Ur4hEAXEl7gNyqdd3wSPOJWvaXatEzdQyjMt3imJaQEJrGCeTEDMn2QVe5VE87y14D2t/R2DfgIvYLTLMwOMIHjHBJzk75z9kbsvS3izNnrz5Ac6CMK/UFupo9DmMGw2wgAdRwMpLToOnIjAWPQU4qa+seXaS1vlxyPhbR+IUWi36uAAsTpKjw7hI/PLsfRAYtL6SJtVAWl7ahhjmBZpeAe4OShrKWCkrhPVVjqoQDTBHgk4GQAc8DfgKRNiMksBwTsRyEPqZS8EanE+6ADUMLZ3kAYJOw4Hwl0aRk7bcIk6idjxHDyhD6p2MhA23ta+tiD926snK6VkolqZHjYE+X4UemJZk+oITig9ldWnDVzbyn85QRu68UiXlAgV+6M/EOWyWf/hFSwSQMk1xOPYHctP1VAKUINz6J6hf1NLcpH7GJ7XMaOA0/wDxdOoInNHP+6p34J1GjqeopC7AqKRxA92EH+CVpV4pDI/Tpzj2QU230ElRNjfSFbLdQQU4brwe5XAQtpGasAH1Q+rr5QC4EgDOMIJXUN8FKRBTkbnc5V56dYZKGGSQHLmg7rLunYWXHqCnmrxmlZITI53BwCRlatTXu2uJignjcW86SNkFb/E+TFqc0Een2WCk6azHq9bB+IN2p6+kkbDM0uBI0hY3UPAc9+cuDtvogtcMAdE3vsoVTTCNxwN1Ooa0PpYpdPlewEhD7jUAuLhtlAPrJBpLeUAqBl6JVL8jlDXNLpMoPNGyUDKX2C8DgoPEYO6UbFeO68Tsgikr2cJF7sgVKExOZudkF6/CGGol63pH07ctijkfKewZpwf5C3CvY15ys+/Ce3OsvSdffqhuh9U9rIsjfwgRk/Ukq/VRIyD6oBNTTmY6eR8KPLY/zEWlvlB2LvRG2MBbqdwkrrrSW+A+M9jfqgoHWjxZrG6koX+HI4A6hyRkA/ysxoa+ooK8VMU0glA3LXY/dX7rmpiu4E9HK2QM8pjDud+VnDopWB5cOTvjugmVd9q6jW7W3ze3CHQF0szWySENccEhMDSWnbHZJH5XtOOCgueuOKlhihcdDGhu6g1JznK4Ol2YQeRnHomVMx0fKCFVuxsOVHbj1UiKE1U4iD2tOCcu4XKSGSJ5a4A47tOUDHcpF4nfdKgRLjZIlQRAvFIEbsXS93vz2ihpH+CeZ5BpjaPXPf6IAi0ToX8Oai5uiuN9Y6nt36mwOy2Sf027N9+6tHSvQ1p6deyquD2V9eN2lzcRxH/CPX3KsVRdSXSEuGGt2AQT7uGVdmqbdThsbPCLI2t2DcDbC4CvbV26lrm7NmYC7/C/uP5/ZC6Cu1vflwJ/1Uann/LTT0sh/wCTqXFzD/2pDz9DygMVdx8OkLgc44GVQ7lTz3mrPjSFjCfVFpat0UjqOpGmQHY9nD1CjPgfKf6Xl2QNj6cs8UI1s1YGS7WQfsVWbsyy08zmRQyuB2AY9FK2juOohmp3+VDJOn7gf6zo2/BdhAEmhpNBMcUrcf3uQwwgO2z+6OVtJUQbSsGPY5QiQ6XEBA6Muxu4n5TZZC5wydgEzxdI3UaSXlA4SkSh25AO+FKY6J1Q17B5TzjZDxk5IXemyzc8BBYGQxEhtRSeOxw2ew4cP/KhVNtJlIpA8jkMeMORSjeZImPacEe67VNS15Y8ANmj7+qCqyMdG4tkaWuHYhM7K7StpLtTNdJG3URgkcgoFW2CWLJp3am+hQahYfw6slpDZKtn56oG+ufdoPs3gI/c7i2jpwyJrWkjDWtGMfC6OqWudkHyjcquXOpDoaiskPlhaS0fCCv3C9S1F3ZRGSQ4BfNodgMaPUqRbKx1VbKqoJ/VIQ3/ACjhVmga6GxXC81H/WrpDHFn+0c/f+FYLKwR9LMa3Op7NSB9hrjLXeEHbjPCJVMngPPjj+m8bj39VUOnq/8A4VXzTzs1DSRjHdF6+8Q3KmY+M4LTuCgl188dVE2OV51N/wClMeR8rpbK7wnNhqwA4DY9igjbjExuiYN8I7HIXOWpaW5jk8aEeh8zUF0dc6dpH6ThA7tfWuOlrhhVGrrpGHXE8ujP7hD5LgDkuJQEblWeLwgc8mcp01W1wwAVCklLs9ggSR+dhwubWl523C80F5x29VKij042wEDSzEeyczGdPo1Plc0MOE2JuBlw3PCAlRzFjGgnYrvUOwWuBQ6EjwQO4UhsmqMDuEEyxvpxdY46rIikPIOMFHLtPQfmW01KHZBwXaiqlK0nccg5CJWHTPXNfI7Zu5yg/9k="/>
          <p:cNvSpPr>
            <a:spLocks noChangeAspect="1" noChangeArrowheads="1"/>
          </p:cNvSpPr>
          <p:nvPr/>
        </p:nvSpPr>
        <p:spPr bwMode="auto">
          <a:xfrm>
            <a:off x="1555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0" name="Picture 8" descr="http://www.biography.com/imported/images/Biography/Images/Profiles/H/Adolf-Hitler-9340144-2-402.jpg"/>
          <p:cNvPicPr>
            <a:picLocks noChangeAspect="1" noChangeArrowheads="1"/>
          </p:cNvPicPr>
          <p:nvPr/>
        </p:nvPicPr>
        <p:blipFill>
          <a:blip r:embed="rId2" cstate="print"/>
          <a:srcRect/>
          <a:stretch>
            <a:fillRect/>
          </a:stretch>
        </p:blipFill>
        <p:spPr bwMode="auto">
          <a:xfrm>
            <a:off x="7162800" y="152400"/>
            <a:ext cx="1836738" cy="18367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Hitler hired a private army to overthrow                              the German government.  He called them “</a:t>
            </a:r>
            <a:r>
              <a:rPr lang="en-US" dirty="0" err="1" smtClean="0"/>
              <a:t>stormtroopers</a:t>
            </a:r>
            <a:r>
              <a:rPr lang="en-US" dirty="0" smtClean="0"/>
              <a:t>,” yet they were just angry ex-soldiers, common criminals, and cutthroats.</a:t>
            </a:r>
          </a:p>
          <a:p>
            <a:endParaRPr lang="en-US" dirty="0" smtClean="0"/>
          </a:p>
          <a:p>
            <a:r>
              <a:rPr lang="en-US" dirty="0" smtClean="0"/>
              <a:t>Hitler was imprisoned for trying to take over Munich by force; there he dictated his ideas about Nazism to fellow prisoners who were dropouts like himself.  After eight months in prison, he was released and a publisher edited his ideas into a book called </a:t>
            </a:r>
            <a:r>
              <a:rPr lang="en-US" i="1" dirty="0" smtClean="0"/>
              <a:t>Mein </a:t>
            </a:r>
            <a:r>
              <a:rPr lang="en-US" i="1" dirty="0" err="1" smtClean="0"/>
              <a:t>Kampf</a:t>
            </a:r>
            <a:r>
              <a:rPr lang="en-US" i="1" dirty="0" smtClean="0"/>
              <a:t>.  </a:t>
            </a:r>
          </a:p>
          <a:p>
            <a:pPr lvl="1"/>
            <a:r>
              <a:rPr lang="en-US" i="1" dirty="0" smtClean="0"/>
              <a:t>After Hitler came to power, every German household was required to have a copy in their home.  Most were never read.  This is a sad and scary fact, for in the book Hitler </a:t>
            </a:r>
            <a:r>
              <a:rPr lang="en-US" i="1" dirty="0" err="1" smtClean="0"/>
              <a:t>revealted</a:t>
            </a:r>
            <a:r>
              <a:rPr lang="en-US" i="1" dirty="0" smtClean="0"/>
              <a:t> his plans to be the future warlord and dictator of Germany.</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The Nazi Creed</a:t>
            </a:r>
            <a:endParaRPr lang="en-US" dirty="0"/>
          </a:p>
        </p:txBody>
      </p:sp>
      <p:pic>
        <p:nvPicPr>
          <p:cNvPr id="17410" name="Picture 2" descr="http://t2.gstatic.com/images?q=tbn:ANd9GcSqjXRsnpS0R4F1mtaZw1y63kOuPezh7lzQR70g-Io3lCW-j90:bootsnallonline.co.nz/images/ww2nazi%2520Battle.jpg"/>
          <p:cNvPicPr>
            <a:picLocks noChangeAspect="1" noChangeArrowheads="1"/>
          </p:cNvPicPr>
          <p:nvPr/>
        </p:nvPicPr>
        <p:blipFill>
          <a:blip r:embed="rId2" cstate="print"/>
          <a:srcRect/>
          <a:stretch>
            <a:fillRect/>
          </a:stretch>
        </p:blipFill>
        <p:spPr bwMode="auto">
          <a:xfrm>
            <a:off x="6248400" y="152400"/>
            <a:ext cx="2782111" cy="1676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4572000"/>
          </a:xfrm>
        </p:spPr>
        <p:txBody>
          <a:bodyPr>
            <a:normAutofit fontScale="77500" lnSpcReduction="20000"/>
          </a:bodyPr>
          <a:lstStyle/>
          <a:p>
            <a:pPr marL="514350" indent="-514350">
              <a:buAutoNum type="arabicPeriod"/>
            </a:pPr>
            <a:r>
              <a:rPr lang="en-US" dirty="0" smtClean="0"/>
              <a:t>Men are not created equal.  Germans are the most superior race on Earth.  Aryan blood must remain pure.</a:t>
            </a:r>
          </a:p>
          <a:p>
            <a:pPr marL="514350" indent="-514350">
              <a:buAutoNum type="arabicPeriod"/>
            </a:pPr>
            <a:r>
              <a:rPr lang="en-US" dirty="0" smtClean="0"/>
              <a:t>Jews are the most inferior race.  The Germans must exterminate them.</a:t>
            </a:r>
          </a:p>
          <a:p>
            <a:pPr marL="514350" indent="-514350">
              <a:buAutoNum type="arabicPeriod"/>
            </a:pPr>
            <a:r>
              <a:rPr lang="en-US" dirty="0" smtClean="0"/>
              <a:t>Blacks, invalids, people with disabilities, homosexuals, Jehovah Witnesses, and gypsies are only slightly above Jews in inferiority.</a:t>
            </a:r>
          </a:p>
          <a:p>
            <a:pPr marL="514350" indent="-514350">
              <a:buAutoNum type="arabicPeriod"/>
            </a:pPr>
            <a:r>
              <a:rPr lang="en-US" dirty="0" smtClean="0"/>
              <a:t>Germany must take as much land to the east as possible.  If others resist, Germany will take the land by force.</a:t>
            </a:r>
          </a:p>
          <a:p>
            <a:pPr marL="514350" indent="-514350">
              <a:buAutoNum type="arabicPeriod"/>
            </a:pPr>
            <a:r>
              <a:rPr lang="en-US" dirty="0" smtClean="0"/>
              <a:t>Democracy and majority rule are stupid.  The masses are ignorant and need the Nazi government and Hitler to lead them.</a:t>
            </a:r>
          </a:p>
          <a:p>
            <a:pPr marL="514350" indent="-514350">
              <a:buAutoNum type="arabicPeriod"/>
            </a:pPr>
            <a:r>
              <a:rPr lang="en-US" dirty="0" smtClean="0"/>
              <a:t>Propaganda must be used to teach the ignorant.</a:t>
            </a:r>
          </a:p>
          <a:p>
            <a:pPr marL="514350" indent="-514350">
              <a:buAutoNum type="arabicPeriod"/>
            </a:pPr>
            <a:r>
              <a:rPr lang="en-US" dirty="0" smtClean="0"/>
              <a:t>Force and fear are the only means to control the masses.</a:t>
            </a:r>
          </a:p>
          <a:p>
            <a:pPr marL="514350" indent="-514350">
              <a:buAutoNum type="arabicPeriod"/>
            </a:pPr>
            <a:r>
              <a:rPr lang="en-US" dirty="0" smtClean="0"/>
              <a:t>The Jews are to blame for everything evil and should be hated.</a:t>
            </a:r>
          </a:p>
          <a:p>
            <a:pPr marL="514350" indent="-514350">
              <a:buAutoNum type="arabicPeriod"/>
            </a:pPr>
            <a:r>
              <a:rPr lang="en-US" dirty="0" smtClean="0"/>
              <a:t>Christianity is a joke.  Love, mercy, and charity must be replace by pride, willpower, defiance, and hate if Germany is to become all-powerful.  </a:t>
            </a:r>
            <a:endParaRPr lang="en-US" dirty="0"/>
          </a:p>
        </p:txBody>
      </p:sp>
      <p:sp>
        <p:nvSpPr>
          <p:cNvPr id="3" name="Title 2"/>
          <p:cNvSpPr>
            <a:spLocks noGrp="1"/>
          </p:cNvSpPr>
          <p:nvPr>
            <p:ph type="title"/>
          </p:nvPr>
        </p:nvSpPr>
        <p:spPr/>
        <p:txBody>
          <a:bodyPr/>
          <a:lstStyle/>
          <a:p>
            <a:r>
              <a:rPr lang="en-US" dirty="0" smtClean="0"/>
              <a:t>The Premise of </a:t>
            </a:r>
            <a:r>
              <a:rPr lang="en-US" i="1" dirty="0" smtClean="0"/>
              <a:t>Mein </a:t>
            </a:r>
            <a:r>
              <a:rPr lang="en-US" i="1" dirty="0" err="1" smtClean="0"/>
              <a:t>Kampf</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Hitler in “Downfall” tantrum </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2004</TotalTime>
  <Words>1873</Words>
  <Application>Microsoft Office PowerPoint</Application>
  <PresentationFormat>On-screen Show (4:3)</PresentationFormat>
  <Paragraphs>202</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Paper</vt:lpstr>
      <vt:lpstr>Historical Background on the Jewish Holocaust</vt:lpstr>
      <vt:lpstr>Holocaust Defined</vt:lpstr>
      <vt:lpstr>Anti-Semitism</vt:lpstr>
      <vt:lpstr>Anti-Semitic Propaganda</vt:lpstr>
      <vt:lpstr>The Reality of the Jews</vt:lpstr>
      <vt:lpstr>Hitler, the Failure</vt:lpstr>
      <vt:lpstr>The Nazi Creed</vt:lpstr>
      <vt:lpstr>The Premise of Mein Kampf</vt:lpstr>
      <vt:lpstr>Show Hitler in “Downfall” tantrum </vt:lpstr>
      <vt:lpstr>The Final Solution</vt:lpstr>
      <vt:lpstr>The Great Depression of 1929-1933</vt:lpstr>
      <vt:lpstr>Terror State</vt:lpstr>
      <vt:lpstr>Show Hitler youth clip from Der Untergang </vt:lpstr>
      <vt:lpstr>The Ghettos</vt:lpstr>
      <vt:lpstr>Deportation</vt:lpstr>
      <vt:lpstr>Show deportation clip from Schindler’s List</vt:lpstr>
      <vt:lpstr>Concentration Camps</vt:lpstr>
      <vt:lpstr>Concentration vs. Death Camps</vt:lpstr>
      <vt:lpstr>Step One: Selection</vt:lpstr>
      <vt:lpstr>Show Selection clip in War &amp; Remembrance</vt:lpstr>
      <vt:lpstr>Why Selection? </vt:lpstr>
      <vt:lpstr>Step Two: Gas Chambers</vt:lpstr>
      <vt:lpstr>Gas Chambers</vt:lpstr>
      <vt:lpstr>Why the Gas Chambers?</vt:lpstr>
      <vt:lpstr>  Show Gas chambers clip from The Boy in Striped Pajamas</vt:lpstr>
      <vt:lpstr>Step Three: Crematoriums</vt:lpstr>
      <vt:lpstr>Crematoriums</vt:lpstr>
      <vt:lpstr>Why Crematoriums?</vt:lpstr>
      <vt:lpstr>Life in the Concentration Camps</vt:lpstr>
      <vt:lpstr>If you survived Selection, you could look forward to… (in the concentration camps)</vt:lpstr>
      <vt:lpstr>Show Concentration Camp clip from “Life is Beautiful”</vt:lpstr>
      <vt:lpstr>Dr. Mengele’s Experiments</vt:lpstr>
      <vt:lpstr>The Resistance</vt:lpstr>
      <vt:lpstr>Liberation of the Concentration Camps</vt:lpstr>
      <vt:lpstr>Show Liberation from Band of Brothers</vt:lpstr>
      <vt:lpstr>Victims of the Holocaust</vt:lpstr>
      <vt:lpstr>Final Thoughts and Questions</vt:lpstr>
      <vt:lpstr> Quote in the Holocaust Memorial in Washington, D.C.</vt:lpstr>
      <vt:lpstr>Writer’s Notebook #23: Why do we read and talk about the Jewish Holocaust?  What were some of the things that Hitler taught or got rid of in German society that might be similar in our society?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Background on the Jewish Holocaust</dc:title>
  <dc:creator>Windows User</dc:creator>
  <cp:lastModifiedBy>Windows User</cp:lastModifiedBy>
  <cp:revision>59</cp:revision>
  <dcterms:created xsi:type="dcterms:W3CDTF">2013-02-19T16:25:48Z</dcterms:created>
  <dcterms:modified xsi:type="dcterms:W3CDTF">2013-02-21T14:58:46Z</dcterms:modified>
</cp:coreProperties>
</file>